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Ex1.xml" ContentType="application/vnd.ms-office.chartex+xml"/>
  <Override PartName="/ppt/charts/style1.xml" ContentType="application/vnd.ms-office.chartstyle+xml"/>
  <Override PartName="/ppt/charts/colors1.xml" ContentType="application/vnd.ms-office.chartcolorstyl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4"/>
    <p:sldMasterId id="2147483695" r:id="rId5"/>
  </p:sldMasterIdLst>
  <p:notesMasterIdLst>
    <p:notesMasterId r:id="rId14"/>
  </p:notesMasterIdLst>
  <p:sldIdLst>
    <p:sldId id="256" r:id="rId6"/>
    <p:sldId id="257" r:id="rId7"/>
    <p:sldId id="276" r:id="rId8"/>
    <p:sldId id="280" r:id="rId9"/>
    <p:sldId id="278" r:id="rId10"/>
    <p:sldId id="292" r:id="rId11"/>
    <p:sldId id="263" r:id="rId12"/>
    <p:sldId id="259"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54241E9-1A84-9C3F-4EF6-35C795D114D0}" name="Rachel Dowle" initials="RD" userId="S::rachel.dowle@gov.scot::832f2251-9213-4bec-bf84-7e6b571d536e"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Bell CE (Craig)" initials="BC(" lastIdx="7" clrIdx="0">
    <p:extLst>
      <p:ext uri="{19B8F6BF-5375-455C-9EA6-DF929625EA0E}">
        <p15:presenceInfo xmlns:p15="http://schemas.microsoft.com/office/powerpoint/2012/main" userId="S-1-5-21-765483983-692928010-316617838-21445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C0C0"/>
    <a:srgbClr val="5B9BD5"/>
    <a:srgbClr val="70AC2E"/>
    <a:srgbClr val="679E2A"/>
    <a:srgbClr val="74B2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5D30F4E-A774-4CEC-A4D6-9F0208247C38}" v="146" dt="2023-03-14T08:52:02.94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659" autoAdjust="0"/>
    <p:restoredTop sz="94660"/>
  </p:normalViewPr>
  <p:slideViewPr>
    <p:cSldViewPr snapToGrid="0">
      <p:cViewPr varScale="1">
        <p:scale>
          <a:sx n="72" d="100"/>
          <a:sy n="72" d="100"/>
        </p:scale>
        <p:origin x="256"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8/10/relationships/authors" Target="author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commentAuthors" Target="commentAuthors.xml"/><Relationship Id="rId10" Type="http://schemas.openxmlformats.org/officeDocument/2006/relationships/slide" Target="slides/slide5.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notesMaster" Target="notesMasters/notesMaster1.xml"/></Relationships>
</file>

<file path=ppt/charts/_rels/chartEx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Microsoft_Excel_Worksheet.xlsx"/></Relationships>
</file>

<file path=ppt/charts/chartEx1.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Sheet1!$A$2:$C$26</cx:f>
        <cx:lvl ptCount="25">
          <cx:pt idx="0">Specialist and Secondary Care Team</cx:pt>
          <cx:pt idx="1">Geriatrics</cx:pt>
          <cx:pt idx="2">Cardiology</cx:pt>
          <cx:pt idx="3">Respiratory</cx:pt>
          <cx:pt idx="4">Renal</cx:pt>
          <cx:pt idx="5">Endocrine</cx:pt>
          <cx:pt idx="6">Care Home</cx:pt>
          <cx:pt idx="7">Sheltered Housing</cx:pt>
          <cx:pt idx="8">Urology</cx:pt>
          <cx:pt idx="9">Paediatrics</cx:pt>
          <cx:pt idx="10">Supported housing</cx:pt>
          <cx:pt idx="11">Surgery</cx:pt>
          <cx:pt idx="12">Radiology</cx:pt>
          <cx:pt idx="13">Community Justice</cx:pt>
          <cx:pt idx="14">ED</cx:pt>
          <cx:pt idx="15">Neurology</cx:pt>
          <cx:pt idx="16">Orthopaedics</cx:pt>
          <cx:pt idx="17">Opthalmology</cx:pt>
          <cx:pt idx="18">Vertically</cx:pt>
        </cx:lvl>
        <cx:lvl ptCount="25">
          <cx:pt idx="0">Extended Care Team</cx:pt>
          <cx:pt idx="1">Dietetics</cx:pt>
          <cx:pt idx="2">Optometry</cx:pt>
          <cx:pt idx="3">3rd Sector</cx:pt>
          <cx:pt idx="4">Spiritual Care</cx:pt>
          <cx:pt idx="5">Orthotics</cx:pt>
          <cx:pt idx="6">Physio</cx:pt>
          <cx:pt idx="7">Housing</cx:pt>
          <cx:pt idx="8">SALT</cx:pt>
          <cx:pt idx="9">Education</cx:pt>
          <cx:pt idx="10">Podiatry</cx:pt>
          <cx:pt idx="11">Psychology</cx:pt>
          <cx:pt idx="12">Homecare Manager</cx:pt>
          <cx:pt idx="13">Audiology</cx:pt>
          <cx:pt idx="14">OT</cx:pt>
          <cx:pt idx="15">Learning Disability Services</cx:pt>
          <cx:pt idx="16">Psychiatry</cx:pt>
          <cx:pt idx="17">Palliative Care</cx:pt>
          <cx:pt idx="18">Integrated</cx:pt>
        </cx:lvl>
        <cx:lvl ptCount="25">
          <cx:pt idx="0">Principal Care Team</cx:pt>
          <cx:pt idx="1">FNP Nurse</cx:pt>
          <cx:pt idx="2">Dentist</cx:pt>
          <cx:pt idx="3">Pharmacy</cx:pt>
          <cx:pt idx="5">Health Visitor</cx:pt>
          <cx:pt idx="7">Community Nurse</cx:pt>
          <cx:pt idx="9">GP</cx:pt>
          <cx:pt idx="11">GP Nurse</cx:pt>
          <cx:pt idx="12">Link Worker</cx:pt>
          <cx:pt idx="14">M Health Link Worker</cx:pt>
          <cx:pt idx="16">S/W</cx:pt>
          <cx:pt idx="18">Pathways</cx:pt>
        </cx:lvl>
      </cx:strDim>
      <cx:numDim type="size">
        <cx:f>Sheet1!$E$2:$E$26</cx:f>
        <cx:lvl ptCount="25" formatCode="General">
          <cx:pt idx="0">2</cx:pt>
          <cx:pt idx="1">1</cx:pt>
          <cx:pt idx="2">1</cx:pt>
          <cx:pt idx="3">1</cx:pt>
          <cx:pt idx="4">1</cx:pt>
          <cx:pt idx="5">1</cx:pt>
          <cx:pt idx="6">1</cx:pt>
          <cx:pt idx="7">1</cx:pt>
          <cx:pt idx="8">1</cx:pt>
          <cx:pt idx="9">1</cx:pt>
          <cx:pt idx="10">1</cx:pt>
          <cx:pt idx="11">1</cx:pt>
          <cx:pt idx="12">1</cx:pt>
          <cx:pt idx="13">1</cx:pt>
          <cx:pt idx="14">1</cx:pt>
          <cx:pt idx="15">1</cx:pt>
          <cx:pt idx="16">1</cx:pt>
          <cx:pt idx="17">1</cx:pt>
          <cx:pt idx="18">1</cx:pt>
        </cx:lvl>
      </cx:numDim>
    </cx:data>
  </cx:chartData>
  <cx:chart>
    <cx:plotArea>
      <cx:plotAreaRegion>
        <cx:plotSurface>
          <cx:spPr>
            <a:noFill/>
            <a:ln>
              <a:noFill/>
            </a:ln>
          </cx:spPr>
        </cx:plotSurface>
        <cx:series layoutId="sunburst" uniqueId="{945F648A-71CB-48B6-A4BE-9558F309C7BB}">
          <cx:tx>
            <cx:txData>
              <cx:f>Sheet1!$E$1</cx:f>
              <cx:v>Series1</cx:v>
            </cx:txData>
          </cx:tx>
          <cx:dataPt idx="0">
            <cx:spPr>
              <a:solidFill>
                <a:schemeClr val="accent4"/>
              </a:solidFill>
            </cx:spPr>
          </cx:dataPt>
          <cx:dataPt idx="3">
            <cx:spPr>
              <a:solidFill>
                <a:schemeClr val="accent6">
                  <a:lumMod val="75000"/>
                </a:schemeClr>
              </a:solidFill>
            </cx:spPr>
          </cx:dataPt>
          <cx:dataPt idx="4">
            <cx:spPr>
              <a:solidFill>
                <a:schemeClr val="accent5"/>
              </a:solidFill>
            </cx:spPr>
          </cx:dataPt>
          <cx:dataPt idx="5">
            <cx:spPr>
              <a:solidFill>
                <a:schemeClr val="accent3"/>
              </a:solidFill>
            </cx:spPr>
          </cx:dataPt>
          <cx:dataPt idx="6">
            <cx:spPr>
              <a:solidFill>
                <a:schemeClr val="accent6">
                  <a:lumMod val="75000"/>
                </a:schemeClr>
              </a:solidFill>
            </cx:spPr>
          </cx:dataPt>
          <cx:dataPt idx="7">
            <cx:spPr>
              <a:solidFill>
                <a:schemeClr val="accent5"/>
              </a:solidFill>
            </cx:spPr>
          </cx:dataPt>
          <cx:dataPt idx="8">
            <cx:spPr>
              <a:solidFill>
                <a:schemeClr val="bg1">
                  <a:lumMod val="65000"/>
                </a:schemeClr>
              </a:solidFill>
            </cx:spPr>
          </cx:dataPt>
          <cx:dataPt idx="9">
            <cx:spPr>
              <a:solidFill>
                <a:schemeClr val="accent6">
                  <a:lumMod val="75000"/>
                </a:schemeClr>
              </a:solidFill>
            </cx:spPr>
          </cx:dataPt>
          <cx:dataPt idx="10">
            <cx:spPr>
              <a:solidFill>
                <a:schemeClr val="accent5"/>
              </a:solidFill>
            </cx:spPr>
          </cx:dataPt>
          <cx:dataPt idx="11">
            <cx:spPr>
              <a:solidFill>
                <a:schemeClr val="accent3"/>
              </a:solidFill>
            </cx:spPr>
          </cx:dataPt>
          <cx:dataPt idx="12">
            <cx:spPr>
              <a:solidFill>
                <a:schemeClr val="accent5"/>
              </a:solidFill>
            </cx:spPr>
          </cx:dataPt>
          <cx:dataPt idx="13">
            <cx:spPr>
              <a:solidFill>
                <a:schemeClr val="accent3"/>
              </a:solidFill>
            </cx:spPr>
          </cx:dataPt>
          <cx:dataPt idx="14">
            <cx:spPr>
              <a:solidFill>
                <a:schemeClr val="accent6">
                  <a:lumMod val="75000"/>
                </a:schemeClr>
              </a:solidFill>
            </cx:spPr>
          </cx:dataPt>
          <cx:dataPt idx="15">
            <cx:spPr>
              <a:solidFill>
                <a:schemeClr val="accent5"/>
              </a:solidFill>
            </cx:spPr>
          </cx:dataPt>
          <cx:dataPt idx="16">
            <cx:spPr>
              <a:solidFill>
                <a:schemeClr val="accent3"/>
              </a:solidFill>
            </cx:spPr>
          </cx:dataPt>
          <cx:dataPt idx="17">
            <cx:spPr>
              <a:solidFill>
                <a:schemeClr val="accent5"/>
              </a:solidFill>
            </cx:spPr>
          </cx:dataPt>
          <cx:dataPt idx="18">
            <cx:spPr>
              <a:solidFill>
                <a:schemeClr val="accent3"/>
              </a:solidFill>
            </cx:spPr>
          </cx:dataPt>
          <cx:dataPt idx="19">
            <cx:spPr>
              <a:solidFill>
                <a:schemeClr val="accent6">
                  <a:lumMod val="75000"/>
                </a:schemeClr>
              </a:solidFill>
            </cx:spPr>
          </cx:dataPt>
          <cx:dataPt idx="20">
            <cx:spPr>
              <a:solidFill>
                <a:schemeClr val="accent5"/>
              </a:solidFill>
            </cx:spPr>
          </cx:dataPt>
          <cx:dataPt idx="21">
            <cx:spPr>
              <a:solidFill>
                <a:schemeClr val="bg1">
                  <a:lumMod val="65000"/>
                </a:schemeClr>
              </a:solidFill>
            </cx:spPr>
          </cx:dataPt>
          <cx:dataPt idx="22">
            <cx:spPr>
              <a:solidFill>
                <a:schemeClr val="accent5"/>
              </a:solidFill>
            </cx:spPr>
          </cx:dataPt>
          <cx:dataPt idx="23">
            <cx:spPr>
              <a:solidFill>
                <a:schemeClr val="accent3"/>
              </a:solidFill>
            </cx:spPr>
          </cx:dataPt>
          <cx:dataPt idx="24">
            <cx:spPr>
              <a:solidFill>
                <a:schemeClr val="accent6">
                  <a:lumMod val="75000"/>
                </a:schemeClr>
              </a:solidFill>
            </cx:spPr>
          </cx:dataPt>
          <cx:dataPt idx="25">
            <cx:spPr>
              <a:solidFill>
                <a:schemeClr val="accent5"/>
              </a:solidFill>
            </cx:spPr>
          </cx:dataPt>
          <cx:dataPt idx="26">
            <cx:spPr>
              <a:solidFill>
                <a:schemeClr val="bg1">
                  <a:lumMod val="65000"/>
                </a:schemeClr>
              </a:solidFill>
            </cx:spPr>
          </cx:dataPt>
          <cx:dataPt idx="27">
            <cx:spPr>
              <a:solidFill>
                <a:schemeClr val="accent5"/>
              </a:solidFill>
            </cx:spPr>
          </cx:dataPt>
          <cx:dataPt idx="28">
            <cx:spPr>
              <a:solidFill>
                <a:schemeClr val="bg1">
                  <a:lumMod val="65000"/>
                </a:schemeClr>
              </a:solidFill>
            </cx:spPr>
          </cx:dataPt>
          <cx:dataPt idx="29">
            <cx:spPr>
              <a:solidFill>
                <a:schemeClr val="accent6">
                  <a:lumMod val="75000"/>
                </a:schemeClr>
              </a:solidFill>
            </cx:spPr>
          </cx:dataPt>
          <cx:dataPt idx="30">
            <cx:spPr>
              <a:solidFill>
                <a:schemeClr val="accent5"/>
              </a:solidFill>
            </cx:spPr>
          </cx:dataPt>
          <cx:dataPt idx="31">
            <cx:spPr>
              <a:solidFill>
                <a:schemeClr val="accent3"/>
              </a:solidFill>
            </cx:spPr>
          </cx:dataPt>
          <cx:dataPt idx="32">
            <cx:spPr>
              <a:solidFill>
                <a:schemeClr val="accent6">
                  <a:lumMod val="75000"/>
                </a:schemeClr>
              </a:solidFill>
            </cx:spPr>
          </cx:dataPt>
          <cx:dataPt idx="33">
            <cx:spPr>
              <a:solidFill>
                <a:schemeClr val="accent5"/>
              </a:solidFill>
            </cx:spPr>
          </cx:dataPt>
          <cx:dataPt idx="34">
            <cx:spPr>
              <a:solidFill>
                <a:schemeClr val="bg1">
                  <a:lumMod val="65000"/>
                </a:schemeClr>
              </a:solidFill>
            </cx:spPr>
          </cx:dataPt>
          <cx:dataPt idx="35">
            <cx:spPr>
              <a:solidFill>
                <a:schemeClr val="accent5"/>
              </a:solidFill>
            </cx:spPr>
          </cx:dataPt>
          <cx:dataPt idx="36">
            <cx:spPr>
              <a:solidFill>
                <a:schemeClr val="bg1">
                  <a:lumMod val="65000"/>
                </a:schemeClr>
              </a:solidFill>
            </cx:spPr>
          </cx:dataPt>
          <cx:dataPt idx="37">
            <cx:spPr>
              <a:solidFill>
                <a:schemeClr val="accent6">
                  <a:lumMod val="75000"/>
                </a:schemeClr>
              </a:solidFill>
            </cx:spPr>
          </cx:dataPt>
          <cx:dataPt idx="38">
            <cx:spPr>
              <a:solidFill>
                <a:schemeClr val="accent5"/>
              </a:solidFill>
            </cx:spPr>
          </cx:dataPt>
          <cx:dataPt idx="39">
            <cx:spPr>
              <a:solidFill>
                <a:schemeClr val="accent3"/>
              </a:solidFill>
            </cx:spPr>
          </cx:dataPt>
          <cx:dataPt idx="40">
            <cx:spPr>
              <a:solidFill>
                <a:schemeClr val="accent5"/>
              </a:solidFill>
            </cx:spPr>
          </cx:dataPt>
          <cx:dataPt idx="41">
            <cx:spPr>
              <a:solidFill>
                <a:schemeClr val="bg1">
                  <a:lumMod val="65000"/>
                </a:schemeClr>
              </a:solidFill>
            </cx:spPr>
          </cx:dataPt>
          <cx:dataPt idx="42">
            <cx:spPr>
              <a:solidFill>
                <a:schemeClr val="accent6">
                  <a:lumMod val="75000"/>
                </a:schemeClr>
              </a:solidFill>
            </cx:spPr>
          </cx:dataPt>
          <cx:dataPt idx="43">
            <cx:spPr>
              <a:solidFill>
                <a:schemeClr val="accent5"/>
              </a:solidFill>
            </cx:spPr>
          </cx:dataPt>
          <cx:dataPt idx="44">
            <cx:spPr>
              <a:solidFill>
                <a:schemeClr val="accent3"/>
              </a:solidFill>
            </cx:spPr>
          </cx:dataPt>
          <cx:dataPt idx="45">
            <cx:spPr>
              <a:solidFill>
                <a:schemeClr val="accent5"/>
              </a:solidFill>
            </cx:spPr>
          </cx:dataPt>
          <cx:dataPt idx="46">
            <cx:spPr>
              <a:solidFill>
                <a:schemeClr val="bg1">
                  <a:lumMod val="65000"/>
                </a:schemeClr>
              </a:solidFill>
            </cx:spPr>
          </cx:dataPt>
          <cx:dataPt idx="47">
            <cx:spPr>
              <a:solidFill>
                <a:schemeClr val="accent3"/>
              </a:solidFill>
            </cx:spPr>
          </cx:dataPt>
          <cx:dataLabels pos="ctr">
            <cx:spPr>
              <a:noFill/>
            </cx:spPr>
            <cx:txPr>
              <a:bodyPr spcFirstLastPara="1" vertOverflow="ellipsis" wrap="square" lIns="0" tIns="0" rIns="0" bIns="0" anchor="ctr" anchorCtr="1">
                <a:spAutoFit/>
              </a:bodyPr>
              <a:lstStyle/>
              <a:p>
                <a:pPr>
                  <a:defRPr>
                    <a:ln>
                      <a:noFill/>
                    </a:ln>
                    <a:solidFill>
                      <a:sysClr val="windowText" lastClr="000000"/>
                    </a:solidFill>
                  </a:defRPr>
                </a:pPr>
                <a:endParaRPr lang="en-US">
                  <a:ln>
                    <a:noFill/>
                  </a:ln>
                  <a:solidFill>
                    <a:sysClr val="windowText" lastClr="000000"/>
                  </a:solidFill>
                </a:endParaRPr>
              </a:p>
            </cx:txPr>
            <cx:visibility seriesName="0" categoryName="1" value="0"/>
            <cx:dataLabel idx="40" pos="ctr">
              <cx:spPr>
                <a:solidFill>
                  <a:schemeClr val="accent5"/>
                </a:solidFill>
              </cx:spPr>
              <cx:visibility seriesName="0" categoryName="1" value="0"/>
            </cx:dataLabel>
          </cx:dataLabels>
          <cx:dataId val="0"/>
        </cx:series>
      </cx:plotAreaRegion>
    </cx:plotArea>
  </cx:chart>
  <cx:clrMapOvr bg1="lt1" tx1="dk1" bg2="lt2" tx2="dk2" accent1="accent1" accent2="accent2" accent3="accent3" accent4="accent4" accent5="accent5" accent6="accent6" hlink="hlink" folHlink="folHlink"/>
</cx: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86">
  <cs:axisTitle>
    <cs:lnRef idx="0"/>
    <cs:fillRef idx="0"/>
    <cs:effectRef idx="0"/>
    <cs:fontRef idx="major">
      <a:schemeClr val="dk1">
        <a:lumMod val="50000"/>
        <a:lumOff val="50000"/>
      </a:schemeClr>
    </cs:fontRef>
    <cs:defRPr sz="1197"/>
  </cs:axisTitle>
  <cs:categoryAxis>
    <cs:lnRef idx="0"/>
    <cs:fillRef idx="0"/>
    <cs:effectRef idx="0"/>
    <cs:fontRef idx="major">
      <a:schemeClr val="dk1">
        <a:lumMod val="50000"/>
        <a:lumOff val="50000"/>
      </a:schemeClr>
    </cs:fontRef>
    <cs:defRPr sz="1197"/>
  </cs:categoryAxis>
  <cs:chartArea>
    <cs:lnRef idx="0"/>
    <cs:fillRef idx="0"/>
    <cs:effectRef idx="0"/>
    <cs:fontRef idx="minor">
      <a:schemeClr val="dk1"/>
    </cs:fontRef>
    <cs:spPr>
      <a:pattFill prst="dkDnDiag">
        <a:fgClr>
          <a:schemeClr val="lt1"/>
        </a:fgClr>
        <a:bgClr>
          <a:schemeClr val="dk1">
            <a:lumMod val="10000"/>
            <a:lumOff val="90000"/>
          </a:schemeClr>
        </a:bgClr>
      </a:patt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31" kern="1200"/>
    <cs:bodyPr lIns="38100" tIns="19050" rIns="38100" bIns="19050">
      <a:spAutoFit/>
    </cs:bodyPr>
  </cs:dataLabel>
  <cs:dataLabelCallout>
    <cs:lnRef idx="0"/>
    <cs:fillRef idx="0"/>
    <cs:effectRef idx="0"/>
    <cs:fontRef idx="major">
      <a:schemeClr val="dk1">
        <a:lumMod val="50000"/>
        <a:lumOff val="50000"/>
      </a:schemeClr>
    </cs:fontRef>
    <cs:spPr>
      <a:solidFill>
        <a:schemeClr val="lt1">
          <a:alpha val="75000"/>
        </a:schemeClr>
      </a:solidFill>
      <a:ln w="9525">
        <a:solidFill>
          <a:schemeClr val="dk1">
            <a:lumMod val="25000"/>
            <a:lumOff val="75000"/>
          </a:schemeClr>
        </a:solidFill>
      </a:ln>
    </cs:spPr>
    <cs:defRPr sz="1197"/>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gradFill>
        <a:gsLst>
          <a:gs pos="100000">
            <a:schemeClr val="phClr">
              <a:lumMod val="60000"/>
              <a:lumOff val="40000"/>
            </a:schemeClr>
          </a:gs>
          <a:gs pos="0">
            <a:schemeClr val="phClr"/>
          </a:gs>
        </a:gsLst>
        <a:lin ang="5400000" scaled="0"/>
      </a:gradFill>
      <a:ln w="9525">
        <a:solidFill>
          <a:schemeClr val="lt1"/>
        </a:solidFill>
      </a:ln>
    </cs:spPr>
  </cs:dataPoint>
  <cs:dataPoint3D>
    <cs:lnRef idx="0"/>
    <cs:fillRef idx="0">
      <cs:styleClr val="auto"/>
    </cs:fillRef>
    <cs:effectRef idx="0"/>
    <cs:fontRef idx="minor">
      <a:schemeClr val="tx1"/>
    </cs:fontRef>
    <cs:spPr>
      <a:solidFill>
        <a:schemeClr val="phClr"/>
      </a:solidFill>
      <a:ln w="50800">
        <a:solidFill>
          <a:schemeClr val="lt1"/>
        </a:solidFill>
      </a:ln>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28575" cap="rnd">
        <a:solidFill>
          <a:schemeClr val="phClr"/>
        </a:solidFill>
        <a:round/>
      </a:ln>
    </cs:spPr>
  </cs:dataPointWireframe>
  <cs:dataTable>
    <cs:lnRef idx="0"/>
    <cs:fillRef idx="0"/>
    <cs:effectRef idx="0"/>
    <cs:fontRef idx="major">
      <a:schemeClr val="dk1">
        <a:lumMod val="50000"/>
        <a:lumOff val="50000"/>
      </a:schemeClr>
    </cs:fontRef>
    <cs:defRPr sz="1197"/>
  </cs:dataTable>
  <cs:downBar>
    <cs:lnRef idx="0"/>
    <cs:fillRef idx="0"/>
    <cs:effectRef idx="0"/>
    <cs:fontRef idx="minor">
      <a:schemeClr val="dk1"/>
    </cs:fontRef>
    <cs:spPr>
      <a:solidFill>
        <a:schemeClr val="dk1"/>
      </a:solidFill>
    </cs:spPr>
  </cs:downBar>
  <cs:dropLine>
    <cs:lnRef idx="0"/>
    <cs:fillRef idx="0"/>
    <cs:effectRef idx="0"/>
    <cs:fontRef idx="minor">
      <a:schemeClr val="dk1"/>
    </cs:fontRef>
  </cs:dropLine>
  <cs:errorBar>
    <cs:lnRef idx="0"/>
    <cs:fillRef idx="0"/>
    <cs:effectRef idx="0"/>
    <cs:fontRef idx="minor">
      <a:schemeClr val="dk1"/>
    </cs:fontRef>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lumOff val="10000"/>
          </a:schemeClr>
        </a:solidFill>
        <a:round/>
      </a:ln>
    </cs:spPr>
  </cs:gridlineMinor>
  <cs:hiLoLine>
    <cs:lnRef idx="0"/>
    <cs:fillRef idx="0"/>
    <cs:effectRef idx="0"/>
    <cs:fontRef idx="minor">
      <a:schemeClr val="dk1"/>
    </cs:fontRef>
  </cs:hiLoLine>
  <cs:leaderLine>
    <cs:lnRef idx="0"/>
    <cs:fillRef idx="0"/>
    <cs:effectRef idx="0"/>
    <cs:fontRef idx="minor">
      <a:schemeClr val="dk1"/>
    </cs:fontRef>
  </cs:leaderLine>
  <cs:legend>
    <cs:lnRef idx="0"/>
    <cs:fillRef idx="0"/>
    <cs:effectRef idx="0"/>
    <cs:fontRef idx="minor">
      <a:schemeClr val="dk1">
        <a:lumMod val="65000"/>
        <a:lumOff val="35000"/>
      </a:schemeClr>
    </cs:fontRef>
    <cs:spPr>
      <a:solidFill>
        <a:schemeClr val="lt1">
          <a:alpha val="50000"/>
        </a:schemeClr>
      </a:solidFill>
    </cs:spPr>
    <cs:defRPr sz="1197" kern="1200"/>
    <cs:bodyPr/>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ajor">
      <a:schemeClr val="dk1">
        <a:lumMod val="50000"/>
        <a:lumOff val="50000"/>
      </a:schemeClr>
    </cs:fontRef>
    <cs:defRPr sz="1197"/>
  </cs:seriesAxis>
  <cs:seriesLine>
    <cs:lnRef idx="0"/>
    <cs:fillRef idx="0"/>
    <cs:effectRef idx="0"/>
    <cs:fontRef idx="minor">
      <a:schemeClr val="dk1"/>
    </cs:fontRef>
    <cs:spPr>
      <a:ln w="9525" cap="flat">
        <a:solidFill>
          <a:srgbClr val="D9D9D9"/>
        </a:solidFill>
        <a:round/>
      </a:ln>
    </cs:spPr>
  </cs:seriesLine>
  <cs:title>
    <cs:lnRef idx="0"/>
    <cs:fillRef idx="0"/>
    <cs:effectRef idx="0"/>
    <cs:fontRef idx="major">
      <a:schemeClr val="dk1">
        <a:lumMod val="50000"/>
        <a:lumOff val="50000"/>
      </a:schemeClr>
    </cs:fontRef>
    <cs:defRPr sz="2128" b="1" kern="1200" spc="0" normalizeH="0" baseline="0"/>
    <cs:bodyPr/>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ajor">
      <a:schemeClr val="dk1">
        <a:lumMod val="50000"/>
        <a:lumOff val="50000"/>
      </a:schemeClr>
    </cs:fontRef>
    <cs:defRPr sz="1197"/>
  </cs:trendlineLabel>
  <cs:upBar>
    <cs:lnRef idx="0"/>
    <cs:fillRef idx="0"/>
    <cs:effectRef idx="0"/>
    <cs:fontRef idx="minor">
      <a:schemeClr val="dk1"/>
    </cs:fontRef>
    <cs:spPr>
      <a:solidFill>
        <a:schemeClr val="lt1"/>
      </a:solidFill>
    </cs:spPr>
  </cs:upBar>
  <cs:valueAxis>
    <cs:lnRef idx="0"/>
    <cs:fillRef idx="0"/>
    <cs:effectRef idx="0"/>
    <cs:fontRef idx="major">
      <a:schemeClr val="dk1">
        <a:lumMod val="50000"/>
        <a:lumOff val="50000"/>
      </a:schemeClr>
    </cs:fontRef>
    <cs:defRPr sz="1197"/>
  </cs:valueAxis>
  <cs:wall>
    <cs:lnRef idx="0"/>
    <cs:fillRef idx="0"/>
    <cs:effectRef idx="0"/>
    <cs:fontRef idx="minor">
      <a:schemeClr val="dk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274737C-585D-4242-A55F-65119380021E}" type="datetimeFigureOut">
              <a:rPr lang="en-GB" smtClean="0"/>
              <a:t>20/03/2023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A7F69E9-AF00-4A6E-BE89-EED350129969}" type="slidenum">
              <a:rPr lang="en-GB" smtClean="0"/>
              <a:t>‹#›</a:t>
            </a:fld>
            <a:endParaRPr lang="en-GB"/>
          </a:p>
        </p:txBody>
      </p:sp>
    </p:spTree>
    <p:extLst>
      <p:ext uri="{BB962C8B-B14F-4D97-AF65-F5344CB8AC3E}">
        <p14:creationId xmlns:p14="http://schemas.microsoft.com/office/powerpoint/2010/main" val="6318381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81B142AA-0662-42D5-BA86-81FF5A55CEA2}" type="datetimeFigureOut">
              <a:rPr lang="en-GB" smtClean="0"/>
              <a:t>20/03/2023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9BE11C2-28A0-4A03-B55A-DCC2A9D1D902}" type="slidenum">
              <a:rPr lang="en-GB" smtClean="0"/>
              <a:t>‹#›</a:t>
            </a:fld>
            <a:endParaRPr lang="en-GB"/>
          </a:p>
        </p:txBody>
      </p:sp>
    </p:spTree>
    <p:extLst>
      <p:ext uri="{BB962C8B-B14F-4D97-AF65-F5344CB8AC3E}">
        <p14:creationId xmlns:p14="http://schemas.microsoft.com/office/powerpoint/2010/main" val="775972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1B142AA-0662-42D5-BA86-81FF5A55CEA2}" type="datetimeFigureOut">
              <a:rPr lang="en-GB" smtClean="0"/>
              <a:t>20/03/2023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9BE11C2-28A0-4A03-B55A-DCC2A9D1D902}" type="slidenum">
              <a:rPr lang="en-GB" smtClean="0"/>
              <a:t>‹#›</a:t>
            </a:fld>
            <a:endParaRPr lang="en-GB"/>
          </a:p>
        </p:txBody>
      </p:sp>
    </p:spTree>
    <p:extLst>
      <p:ext uri="{BB962C8B-B14F-4D97-AF65-F5344CB8AC3E}">
        <p14:creationId xmlns:p14="http://schemas.microsoft.com/office/powerpoint/2010/main" val="39283873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1B142AA-0662-42D5-BA86-81FF5A55CEA2}" type="datetimeFigureOut">
              <a:rPr lang="en-GB" smtClean="0"/>
              <a:t>20/03/2023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9BE11C2-28A0-4A03-B55A-DCC2A9D1D902}" type="slidenum">
              <a:rPr lang="en-GB" smtClean="0"/>
              <a:t>‹#›</a:t>
            </a:fld>
            <a:endParaRPr lang="en-GB"/>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4454790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1B142AA-0662-42D5-BA86-81FF5A55CEA2}" type="datetimeFigureOut">
              <a:rPr lang="en-GB" smtClean="0"/>
              <a:t>20/03/2023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9BE11C2-28A0-4A03-B55A-DCC2A9D1D902}" type="slidenum">
              <a:rPr lang="en-GB" smtClean="0"/>
              <a:t>‹#›</a:t>
            </a:fld>
            <a:endParaRPr lang="en-GB"/>
          </a:p>
        </p:txBody>
      </p:sp>
    </p:spTree>
    <p:extLst>
      <p:ext uri="{BB962C8B-B14F-4D97-AF65-F5344CB8AC3E}">
        <p14:creationId xmlns:p14="http://schemas.microsoft.com/office/powerpoint/2010/main" val="38019460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1B142AA-0662-42D5-BA86-81FF5A55CEA2}" type="datetimeFigureOut">
              <a:rPr lang="en-GB" smtClean="0"/>
              <a:t>20/03/2023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9BE11C2-28A0-4A03-B55A-DCC2A9D1D902}" type="slidenum">
              <a:rPr lang="en-GB" smtClean="0"/>
              <a:t>‹#›</a:t>
            </a:fld>
            <a:endParaRPr lang="en-GB"/>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4618381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1B142AA-0662-42D5-BA86-81FF5A55CEA2}" type="datetimeFigureOut">
              <a:rPr lang="en-GB" smtClean="0"/>
              <a:t>20/03/2023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9BE11C2-28A0-4A03-B55A-DCC2A9D1D902}" type="slidenum">
              <a:rPr lang="en-GB" smtClean="0"/>
              <a:t>‹#›</a:t>
            </a:fld>
            <a:endParaRPr lang="en-GB"/>
          </a:p>
        </p:txBody>
      </p:sp>
    </p:spTree>
    <p:extLst>
      <p:ext uri="{BB962C8B-B14F-4D97-AF65-F5344CB8AC3E}">
        <p14:creationId xmlns:p14="http://schemas.microsoft.com/office/powerpoint/2010/main" val="38255250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1B142AA-0662-42D5-BA86-81FF5A55CEA2}" type="datetimeFigureOut">
              <a:rPr lang="en-GB" smtClean="0"/>
              <a:t>20/03/2023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9BE11C2-28A0-4A03-B55A-DCC2A9D1D902}" type="slidenum">
              <a:rPr lang="en-GB" smtClean="0"/>
              <a:t>‹#›</a:t>
            </a:fld>
            <a:endParaRPr lang="en-GB"/>
          </a:p>
        </p:txBody>
      </p:sp>
    </p:spTree>
    <p:extLst>
      <p:ext uri="{BB962C8B-B14F-4D97-AF65-F5344CB8AC3E}">
        <p14:creationId xmlns:p14="http://schemas.microsoft.com/office/powerpoint/2010/main" val="39432137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1B142AA-0662-42D5-BA86-81FF5A55CEA2}" type="datetimeFigureOut">
              <a:rPr lang="en-GB" smtClean="0"/>
              <a:t>20/03/2023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9BE11C2-28A0-4A03-B55A-DCC2A9D1D902}" type="slidenum">
              <a:rPr lang="en-GB" smtClean="0"/>
              <a:t>‹#›</a:t>
            </a:fld>
            <a:endParaRPr lang="en-GB"/>
          </a:p>
        </p:txBody>
      </p:sp>
    </p:spTree>
    <p:extLst>
      <p:ext uri="{BB962C8B-B14F-4D97-AF65-F5344CB8AC3E}">
        <p14:creationId xmlns:p14="http://schemas.microsoft.com/office/powerpoint/2010/main" val="203639254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96245285-C68B-4EE6-824A-EEF8118EE5AC}" type="datetimeFigureOut">
              <a:rPr lang="en-GB" smtClean="0"/>
              <a:t>20/03/2023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BB31598-8754-4ACD-87F2-79D919E37E80}" type="slidenum">
              <a:rPr lang="en-GB" smtClean="0"/>
              <a:t>‹#›</a:t>
            </a:fld>
            <a:endParaRPr lang="en-GB"/>
          </a:p>
        </p:txBody>
      </p:sp>
    </p:spTree>
    <p:extLst>
      <p:ext uri="{BB962C8B-B14F-4D97-AF65-F5344CB8AC3E}">
        <p14:creationId xmlns:p14="http://schemas.microsoft.com/office/powerpoint/2010/main" val="20329624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6245285-C68B-4EE6-824A-EEF8118EE5AC}" type="datetimeFigureOut">
              <a:rPr lang="en-GB" smtClean="0"/>
              <a:t>20/03/2023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BB31598-8754-4ACD-87F2-79D919E37E80}" type="slidenum">
              <a:rPr lang="en-GB" smtClean="0"/>
              <a:t>‹#›</a:t>
            </a:fld>
            <a:endParaRPr lang="en-GB"/>
          </a:p>
        </p:txBody>
      </p:sp>
    </p:spTree>
    <p:extLst>
      <p:ext uri="{BB962C8B-B14F-4D97-AF65-F5344CB8AC3E}">
        <p14:creationId xmlns:p14="http://schemas.microsoft.com/office/powerpoint/2010/main" val="4499918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6245285-C68B-4EE6-824A-EEF8118EE5AC}" type="datetimeFigureOut">
              <a:rPr lang="en-GB" smtClean="0"/>
              <a:t>20/03/2023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BB31598-8754-4ACD-87F2-79D919E37E80}" type="slidenum">
              <a:rPr lang="en-GB" smtClean="0"/>
              <a:t>‹#›</a:t>
            </a:fld>
            <a:endParaRPr lang="en-GB"/>
          </a:p>
        </p:txBody>
      </p:sp>
    </p:spTree>
    <p:extLst>
      <p:ext uri="{BB962C8B-B14F-4D97-AF65-F5344CB8AC3E}">
        <p14:creationId xmlns:p14="http://schemas.microsoft.com/office/powerpoint/2010/main" val="26535148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1B142AA-0662-42D5-BA86-81FF5A55CEA2}" type="datetimeFigureOut">
              <a:rPr lang="en-GB" smtClean="0"/>
              <a:t>20/03/2023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9BE11C2-28A0-4A03-B55A-DCC2A9D1D902}" type="slidenum">
              <a:rPr lang="en-GB" smtClean="0"/>
              <a:t>‹#›</a:t>
            </a:fld>
            <a:endParaRPr lang="en-GB"/>
          </a:p>
        </p:txBody>
      </p:sp>
    </p:spTree>
    <p:extLst>
      <p:ext uri="{BB962C8B-B14F-4D97-AF65-F5344CB8AC3E}">
        <p14:creationId xmlns:p14="http://schemas.microsoft.com/office/powerpoint/2010/main" val="220494833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96245285-C68B-4EE6-824A-EEF8118EE5AC}" type="datetimeFigureOut">
              <a:rPr lang="en-GB" smtClean="0"/>
              <a:t>20/03/2023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BB31598-8754-4ACD-87F2-79D919E37E80}" type="slidenum">
              <a:rPr lang="en-GB" smtClean="0"/>
              <a:t>‹#›</a:t>
            </a:fld>
            <a:endParaRPr lang="en-GB"/>
          </a:p>
        </p:txBody>
      </p:sp>
    </p:spTree>
    <p:extLst>
      <p:ext uri="{BB962C8B-B14F-4D97-AF65-F5344CB8AC3E}">
        <p14:creationId xmlns:p14="http://schemas.microsoft.com/office/powerpoint/2010/main" val="6853867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96245285-C68B-4EE6-824A-EEF8118EE5AC}" type="datetimeFigureOut">
              <a:rPr lang="en-GB" smtClean="0"/>
              <a:t>20/03/2023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BB31598-8754-4ACD-87F2-79D919E37E80}" type="slidenum">
              <a:rPr lang="en-GB" smtClean="0"/>
              <a:t>‹#›</a:t>
            </a:fld>
            <a:endParaRPr lang="en-GB"/>
          </a:p>
        </p:txBody>
      </p:sp>
    </p:spTree>
    <p:extLst>
      <p:ext uri="{BB962C8B-B14F-4D97-AF65-F5344CB8AC3E}">
        <p14:creationId xmlns:p14="http://schemas.microsoft.com/office/powerpoint/2010/main" val="19512101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96245285-C68B-4EE6-824A-EEF8118EE5AC}" type="datetimeFigureOut">
              <a:rPr lang="en-GB" smtClean="0"/>
              <a:t>20/03/2023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BB31598-8754-4ACD-87F2-79D919E37E80}" type="slidenum">
              <a:rPr lang="en-GB" smtClean="0"/>
              <a:t>‹#›</a:t>
            </a:fld>
            <a:endParaRPr lang="en-GB"/>
          </a:p>
        </p:txBody>
      </p:sp>
    </p:spTree>
    <p:extLst>
      <p:ext uri="{BB962C8B-B14F-4D97-AF65-F5344CB8AC3E}">
        <p14:creationId xmlns:p14="http://schemas.microsoft.com/office/powerpoint/2010/main" val="23935135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245285-C68B-4EE6-824A-EEF8118EE5AC}" type="datetimeFigureOut">
              <a:rPr lang="en-GB" smtClean="0"/>
              <a:t>20/03/2023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BB31598-8754-4ACD-87F2-79D919E37E80}" type="slidenum">
              <a:rPr lang="en-GB" smtClean="0"/>
              <a:t>‹#›</a:t>
            </a:fld>
            <a:endParaRPr lang="en-GB"/>
          </a:p>
        </p:txBody>
      </p:sp>
    </p:spTree>
    <p:extLst>
      <p:ext uri="{BB962C8B-B14F-4D97-AF65-F5344CB8AC3E}">
        <p14:creationId xmlns:p14="http://schemas.microsoft.com/office/powerpoint/2010/main" val="215558408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6245285-C68B-4EE6-824A-EEF8118EE5AC}" type="datetimeFigureOut">
              <a:rPr lang="en-GB" smtClean="0"/>
              <a:t>20/03/2023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BB31598-8754-4ACD-87F2-79D919E37E80}" type="slidenum">
              <a:rPr lang="en-GB" smtClean="0"/>
              <a:t>‹#›</a:t>
            </a:fld>
            <a:endParaRPr lang="en-GB"/>
          </a:p>
        </p:txBody>
      </p:sp>
    </p:spTree>
    <p:extLst>
      <p:ext uri="{BB962C8B-B14F-4D97-AF65-F5344CB8AC3E}">
        <p14:creationId xmlns:p14="http://schemas.microsoft.com/office/powerpoint/2010/main" val="305212913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6245285-C68B-4EE6-824A-EEF8118EE5AC}" type="datetimeFigureOut">
              <a:rPr lang="en-GB" smtClean="0"/>
              <a:t>20/03/2023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BB31598-8754-4ACD-87F2-79D919E37E80}" type="slidenum">
              <a:rPr lang="en-GB" smtClean="0"/>
              <a:t>‹#›</a:t>
            </a:fld>
            <a:endParaRPr lang="en-GB"/>
          </a:p>
        </p:txBody>
      </p:sp>
    </p:spTree>
    <p:extLst>
      <p:ext uri="{BB962C8B-B14F-4D97-AF65-F5344CB8AC3E}">
        <p14:creationId xmlns:p14="http://schemas.microsoft.com/office/powerpoint/2010/main" val="101278142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6245285-C68B-4EE6-824A-EEF8118EE5AC}" type="datetimeFigureOut">
              <a:rPr lang="en-GB" smtClean="0"/>
              <a:t>20/03/2023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BB31598-8754-4ACD-87F2-79D919E37E80}" type="slidenum">
              <a:rPr lang="en-GB" smtClean="0"/>
              <a:t>‹#›</a:t>
            </a:fld>
            <a:endParaRPr lang="en-GB"/>
          </a:p>
        </p:txBody>
      </p:sp>
    </p:spTree>
    <p:extLst>
      <p:ext uri="{BB962C8B-B14F-4D97-AF65-F5344CB8AC3E}">
        <p14:creationId xmlns:p14="http://schemas.microsoft.com/office/powerpoint/2010/main" val="89641659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96245285-C68B-4EE6-824A-EEF8118EE5AC}" type="datetimeFigureOut">
              <a:rPr lang="en-GB" smtClean="0"/>
              <a:t>20/03/2023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BB31598-8754-4ACD-87F2-79D919E37E80}" type="slidenum">
              <a:rPr lang="en-GB" smtClean="0"/>
              <a:t>‹#›</a:t>
            </a:fld>
            <a:endParaRPr lang="en-GB"/>
          </a:p>
        </p:txBody>
      </p:sp>
    </p:spTree>
    <p:extLst>
      <p:ext uri="{BB962C8B-B14F-4D97-AF65-F5344CB8AC3E}">
        <p14:creationId xmlns:p14="http://schemas.microsoft.com/office/powerpoint/2010/main" val="397764197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5_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059651BE-731E-B34C-A453-ED3D61972272}" type="slidenum">
              <a:rPr lang="en-US" smtClean="0"/>
              <a:pPr/>
              <a:t>‹#›</a:t>
            </a:fld>
            <a:endParaRPr lang="en-US"/>
          </a:p>
        </p:txBody>
      </p:sp>
      <p:sp>
        <p:nvSpPr>
          <p:cNvPr id="4" name="Title Placeholder 1"/>
          <p:cNvSpPr>
            <a:spLocks noGrp="1"/>
          </p:cNvSpPr>
          <p:nvPr>
            <p:ph type="title"/>
          </p:nvPr>
        </p:nvSpPr>
        <p:spPr>
          <a:xfrm>
            <a:off x="422400" y="420840"/>
            <a:ext cx="11318400" cy="500761"/>
          </a:xfrm>
          <a:prstGeom prst="rect">
            <a:avLst/>
          </a:prstGeom>
        </p:spPr>
        <p:txBody>
          <a:bodyPr vert="horz" lIns="0" tIns="0" rIns="0" bIns="0" rtlCol="0" anchor="ctr">
            <a:noAutofit/>
          </a:bodyPr>
          <a:lstStyle>
            <a:lvl1pPr>
              <a:defRPr sz="4267">
                <a:solidFill>
                  <a:schemeClr val="tx1"/>
                </a:solidFill>
              </a:defRPr>
            </a:lvl1pPr>
          </a:lstStyle>
          <a:p>
            <a:r>
              <a:rPr lang="en-US"/>
              <a:t>Click to edit Master title style</a:t>
            </a:r>
          </a:p>
        </p:txBody>
      </p:sp>
      <p:sp>
        <p:nvSpPr>
          <p:cNvPr id="6" name="Picture Placeholder 5"/>
          <p:cNvSpPr>
            <a:spLocks noGrp="1"/>
          </p:cNvSpPr>
          <p:nvPr>
            <p:ph type="pic" sz="quarter" idx="11"/>
          </p:nvPr>
        </p:nvSpPr>
        <p:spPr>
          <a:xfrm>
            <a:off x="6985001" y="1689100"/>
            <a:ext cx="4770967" cy="4521200"/>
          </a:xfrm>
        </p:spPr>
        <p:txBody>
          <a:bodyPr anchor="ctr">
            <a:normAutofit/>
          </a:bodyPr>
          <a:lstStyle>
            <a:lvl1pPr marL="0" indent="0" algn="ctr">
              <a:buNone/>
              <a:defRPr sz="2133"/>
            </a:lvl1pPr>
          </a:lstStyle>
          <a:p>
            <a:endParaRPr lang="en-GB"/>
          </a:p>
        </p:txBody>
      </p:sp>
      <p:sp>
        <p:nvSpPr>
          <p:cNvPr id="8" name="Content Placeholder 7"/>
          <p:cNvSpPr>
            <a:spLocks noGrp="1"/>
          </p:cNvSpPr>
          <p:nvPr>
            <p:ph sz="quarter" idx="12"/>
          </p:nvPr>
        </p:nvSpPr>
        <p:spPr>
          <a:xfrm>
            <a:off x="422401" y="1689100"/>
            <a:ext cx="6067300" cy="4521200"/>
          </a:xfrm>
        </p:spPr>
        <p:txBody>
          <a:bodyPr>
            <a:noAutofit/>
          </a:bodyPr>
          <a:lstStyle>
            <a:lvl1pPr>
              <a:buClr>
                <a:schemeClr val="bg2"/>
              </a:buClr>
              <a:defRPr>
                <a:solidFill>
                  <a:schemeClr val="tx1"/>
                </a:solidFill>
              </a:defRPr>
            </a:lvl1pPr>
            <a:lvl2pPr>
              <a:buClr>
                <a:schemeClr val="bg2"/>
              </a:buClr>
              <a:defRPr>
                <a:solidFill>
                  <a:schemeClr val="tx1"/>
                </a:solidFill>
              </a:defRPr>
            </a:lvl2pPr>
            <a:lvl3pPr>
              <a:buClr>
                <a:schemeClr val="bg2"/>
              </a:buClr>
              <a:defRPr>
                <a:solidFill>
                  <a:schemeClr val="tx1"/>
                </a:solidFill>
              </a:defRPr>
            </a:lvl3pPr>
            <a:lvl4pPr>
              <a:buClr>
                <a:schemeClr val="bg2"/>
              </a:buClr>
              <a:defRPr>
                <a:solidFill>
                  <a:schemeClr val="tx1"/>
                </a:solidFill>
              </a:defRPr>
            </a:lvl4pPr>
            <a:lvl5pPr>
              <a:buClr>
                <a:schemeClr val="bg2"/>
              </a:buCl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36800" y="1154420"/>
            <a:ext cx="11328000" cy="79517"/>
          </a:xfrm>
          <a:prstGeom prst="rect">
            <a:avLst/>
          </a:prstGeom>
        </p:spPr>
      </p:pic>
    </p:spTree>
    <p:extLst>
      <p:ext uri="{BB962C8B-B14F-4D97-AF65-F5344CB8AC3E}">
        <p14:creationId xmlns:p14="http://schemas.microsoft.com/office/powerpoint/2010/main" val="36080372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1B142AA-0662-42D5-BA86-81FF5A55CEA2}" type="datetimeFigureOut">
              <a:rPr lang="en-GB" smtClean="0"/>
              <a:t>20/03/2023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9BE11C2-28A0-4A03-B55A-DCC2A9D1D902}" type="slidenum">
              <a:rPr lang="en-GB" smtClean="0"/>
              <a:t>‹#›</a:t>
            </a:fld>
            <a:endParaRPr lang="en-GB"/>
          </a:p>
        </p:txBody>
      </p:sp>
    </p:spTree>
    <p:extLst>
      <p:ext uri="{BB962C8B-B14F-4D97-AF65-F5344CB8AC3E}">
        <p14:creationId xmlns:p14="http://schemas.microsoft.com/office/powerpoint/2010/main" val="23191993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1B142AA-0662-42D5-BA86-81FF5A55CEA2}" type="datetimeFigureOut">
              <a:rPr lang="en-GB" smtClean="0"/>
              <a:t>20/03/2023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9BE11C2-28A0-4A03-B55A-DCC2A9D1D902}" type="slidenum">
              <a:rPr lang="en-GB" smtClean="0"/>
              <a:t>‹#›</a:t>
            </a:fld>
            <a:endParaRPr lang="en-GB"/>
          </a:p>
        </p:txBody>
      </p:sp>
    </p:spTree>
    <p:extLst>
      <p:ext uri="{BB962C8B-B14F-4D97-AF65-F5344CB8AC3E}">
        <p14:creationId xmlns:p14="http://schemas.microsoft.com/office/powerpoint/2010/main" val="25252769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1B142AA-0662-42D5-BA86-81FF5A55CEA2}" type="datetimeFigureOut">
              <a:rPr lang="en-GB" smtClean="0"/>
              <a:t>20/03/2023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9BE11C2-28A0-4A03-B55A-DCC2A9D1D902}" type="slidenum">
              <a:rPr lang="en-GB" smtClean="0"/>
              <a:t>‹#›</a:t>
            </a:fld>
            <a:endParaRPr lang="en-GB"/>
          </a:p>
        </p:txBody>
      </p:sp>
    </p:spTree>
    <p:extLst>
      <p:ext uri="{BB962C8B-B14F-4D97-AF65-F5344CB8AC3E}">
        <p14:creationId xmlns:p14="http://schemas.microsoft.com/office/powerpoint/2010/main" val="25553683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p>
        </p:txBody>
      </p:sp>
      <p:sp>
        <p:nvSpPr>
          <p:cNvPr id="3" name="Date Placeholder 2"/>
          <p:cNvSpPr>
            <a:spLocks noGrp="1"/>
          </p:cNvSpPr>
          <p:nvPr>
            <p:ph type="dt" sz="half" idx="10"/>
          </p:nvPr>
        </p:nvSpPr>
        <p:spPr/>
        <p:txBody>
          <a:bodyPr/>
          <a:lstStyle/>
          <a:p>
            <a:fld id="{81B142AA-0662-42D5-BA86-81FF5A55CEA2}" type="datetimeFigureOut">
              <a:rPr lang="en-GB" smtClean="0"/>
              <a:t>20/03/2023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9BE11C2-28A0-4A03-B55A-DCC2A9D1D902}" type="slidenum">
              <a:rPr lang="en-GB" smtClean="0"/>
              <a:t>‹#›</a:t>
            </a:fld>
            <a:endParaRPr lang="en-GB"/>
          </a:p>
        </p:txBody>
      </p:sp>
    </p:spTree>
    <p:extLst>
      <p:ext uri="{BB962C8B-B14F-4D97-AF65-F5344CB8AC3E}">
        <p14:creationId xmlns:p14="http://schemas.microsoft.com/office/powerpoint/2010/main" val="12091484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B142AA-0662-42D5-BA86-81FF5A55CEA2}" type="datetimeFigureOut">
              <a:rPr lang="en-GB" smtClean="0"/>
              <a:t>20/03/2023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9BE11C2-28A0-4A03-B55A-DCC2A9D1D902}" type="slidenum">
              <a:rPr lang="en-GB" smtClean="0"/>
              <a:t>‹#›</a:t>
            </a:fld>
            <a:endParaRPr lang="en-GB"/>
          </a:p>
        </p:txBody>
      </p:sp>
    </p:spTree>
    <p:extLst>
      <p:ext uri="{BB962C8B-B14F-4D97-AF65-F5344CB8AC3E}">
        <p14:creationId xmlns:p14="http://schemas.microsoft.com/office/powerpoint/2010/main" val="7304559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1B142AA-0662-42D5-BA86-81FF5A55CEA2}" type="datetimeFigureOut">
              <a:rPr lang="en-GB" smtClean="0"/>
              <a:t>20/03/2023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9BE11C2-28A0-4A03-B55A-DCC2A9D1D902}" type="slidenum">
              <a:rPr lang="en-GB" smtClean="0"/>
              <a:t>‹#›</a:t>
            </a:fld>
            <a:endParaRPr lang="en-GB"/>
          </a:p>
        </p:txBody>
      </p:sp>
    </p:spTree>
    <p:extLst>
      <p:ext uri="{BB962C8B-B14F-4D97-AF65-F5344CB8AC3E}">
        <p14:creationId xmlns:p14="http://schemas.microsoft.com/office/powerpoint/2010/main" val="33836594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9BE11C2-28A0-4A03-B55A-DCC2A9D1D902}" type="slidenum">
              <a:rPr lang="en-GB" smtClean="0"/>
              <a:t>‹#›</a:t>
            </a:fld>
            <a:endParaRPr lang="en-GB"/>
          </a:p>
        </p:txBody>
      </p:sp>
      <p:sp>
        <p:nvSpPr>
          <p:cNvPr id="5" name="Date Placeholder 4"/>
          <p:cNvSpPr>
            <a:spLocks noGrp="1"/>
          </p:cNvSpPr>
          <p:nvPr>
            <p:ph type="dt" sz="half" idx="10"/>
          </p:nvPr>
        </p:nvSpPr>
        <p:spPr/>
        <p:txBody>
          <a:bodyPr/>
          <a:lstStyle/>
          <a:p>
            <a:fld id="{81B142AA-0662-42D5-BA86-81FF5A55CEA2}" type="datetimeFigureOut">
              <a:rPr lang="en-GB" smtClean="0"/>
              <a:t>20/03/2023</a:t>
            </a:fld>
            <a:endParaRPr lang="en-GB"/>
          </a:p>
        </p:txBody>
      </p:sp>
    </p:spTree>
    <p:extLst>
      <p:ext uri="{BB962C8B-B14F-4D97-AF65-F5344CB8AC3E}">
        <p14:creationId xmlns:p14="http://schemas.microsoft.com/office/powerpoint/2010/main" val="11082127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theme" Target="../theme/theme2.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1B142AA-0662-42D5-BA86-81FF5A55CEA2}" type="datetimeFigureOut">
              <a:rPr lang="en-GB" smtClean="0"/>
              <a:t>20/03/2023</a:t>
            </a:fld>
            <a:endParaRPr lang="en-GB"/>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99BE11C2-28A0-4A03-B55A-DCC2A9D1D902}" type="slidenum">
              <a:rPr lang="en-GB" smtClean="0"/>
              <a:t>‹#›</a:t>
            </a:fld>
            <a:endParaRPr lang="en-GB"/>
          </a:p>
        </p:txBody>
      </p:sp>
    </p:spTree>
    <p:extLst>
      <p:ext uri="{BB962C8B-B14F-4D97-AF65-F5344CB8AC3E}">
        <p14:creationId xmlns:p14="http://schemas.microsoft.com/office/powerpoint/2010/main" val="2155262449"/>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245285-C68B-4EE6-824A-EEF8118EE5AC}" type="datetimeFigureOut">
              <a:rPr lang="en-GB" smtClean="0"/>
              <a:t>20/03/2023</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B31598-8754-4ACD-87F2-79D919E37E80}" type="slidenum">
              <a:rPr lang="en-GB" smtClean="0"/>
              <a:t>‹#›</a:t>
            </a:fld>
            <a:endParaRPr lang="en-GB"/>
          </a:p>
        </p:txBody>
      </p:sp>
    </p:spTree>
    <p:extLst>
      <p:ext uri="{BB962C8B-B14F-4D97-AF65-F5344CB8AC3E}">
        <p14:creationId xmlns:p14="http://schemas.microsoft.com/office/powerpoint/2010/main" val="2914315606"/>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microsoft.com/office/2014/relationships/chartEx" Target="../charts/chartEx1.xml"/><Relationship Id="rId1" Type="http://schemas.openxmlformats.org/officeDocument/2006/relationships/slideLayout" Target="../slideLayouts/slideLayout17.xml"/><Relationship Id="rId4" Type="http://schemas.openxmlformats.org/officeDocument/2006/relationships/image" Target="../media/image3.tif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hyperlink" Target="mailto:Carolyn.mcdonald@gov.scot" TargetMode="External"/><Relationship Id="rId3" Type="http://schemas.openxmlformats.org/officeDocument/2006/relationships/hyperlink" Target="mailto:Katie.morris@gov.scot" TargetMode="External"/><Relationship Id="rId7" Type="http://schemas.openxmlformats.org/officeDocument/2006/relationships/hyperlink" Target="mailto:graham.ellis@gov.scot" TargetMode="External"/><Relationship Id="rId2" Type="http://schemas.openxmlformats.org/officeDocument/2006/relationships/hyperlink" Target="mailto:GIRFE@gov.scot" TargetMode="External"/><Relationship Id="rId1" Type="http://schemas.openxmlformats.org/officeDocument/2006/relationships/slideLayout" Target="../slideLayouts/slideLayout2.xml"/><Relationship Id="rId6" Type="http://schemas.openxmlformats.org/officeDocument/2006/relationships/hyperlink" Target="mailto:Joanna.macdonald@gov.scot" TargetMode="External"/><Relationship Id="rId5" Type="http://schemas.openxmlformats.org/officeDocument/2006/relationships/hyperlink" Target="mailto:hazel.parkinson@gov.scot" TargetMode="External"/><Relationship Id="rId4" Type="http://schemas.openxmlformats.org/officeDocument/2006/relationships/hyperlink" Target="mailto:Grant.Laidlaw@gov.scot" TargetMode="External"/><Relationship Id="rId9" Type="http://schemas.openxmlformats.org/officeDocument/2006/relationships/hyperlink" Target="mailto:Anne.armstrong2@gov.sco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45414" y="1575026"/>
            <a:ext cx="9904096" cy="1096899"/>
          </a:xfrm>
        </p:spPr>
        <p:txBody>
          <a:bodyPr>
            <a:noAutofit/>
          </a:bodyPr>
          <a:lstStyle/>
          <a:p>
            <a:pPr algn="ctr"/>
            <a:endParaRPr lang="en-GB" sz="4000" b="1" dirty="0"/>
          </a:p>
          <a:p>
            <a:pPr algn="l"/>
            <a:r>
              <a:rPr lang="en-GB" sz="3600" b="1" dirty="0"/>
              <a:t>GETTING IT RIGHT FOR EVERYONE</a:t>
            </a:r>
            <a:endParaRPr lang="en-US" sz="4000" dirty="0"/>
          </a:p>
        </p:txBody>
      </p:sp>
      <p:sp>
        <p:nvSpPr>
          <p:cNvPr id="4" name="TextBox 3">
            <a:extLst>
              <a:ext uri="{FF2B5EF4-FFF2-40B4-BE49-F238E27FC236}">
                <a16:creationId xmlns:a16="http://schemas.microsoft.com/office/drawing/2014/main" id="{A3E479F9-7987-08DD-3B1E-CFF321DDF69A}"/>
              </a:ext>
            </a:extLst>
          </p:cNvPr>
          <p:cNvSpPr txBox="1"/>
          <p:nvPr/>
        </p:nvSpPr>
        <p:spPr>
          <a:xfrm>
            <a:off x="9091498" y="5544655"/>
            <a:ext cx="3713679"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latin typeface="Calibri"/>
                <a:cs typeface="Calibri"/>
              </a:rPr>
              <a:t> </a:t>
            </a:r>
          </a:p>
          <a:p>
            <a:r>
              <a:rPr lang="en-GB" dirty="0">
                <a:latin typeface="Calibri"/>
                <a:cs typeface="Calibri"/>
              </a:rPr>
              <a:t>March 2023</a:t>
            </a:r>
          </a:p>
        </p:txBody>
      </p:sp>
    </p:spTree>
    <p:extLst>
      <p:ext uri="{BB962C8B-B14F-4D97-AF65-F5344CB8AC3E}">
        <p14:creationId xmlns:p14="http://schemas.microsoft.com/office/powerpoint/2010/main" val="38358281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1297" y="258618"/>
            <a:ext cx="8596668" cy="1320800"/>
          </a:xfrm>
        </p:spPr>
        <p:txBody>
          <a:bodyPr/>
          <a:lstStyle/>
          <a:p>
            <a:r>
              <a:rPr lang="en-GB">
                <a:solidFill>
                  <a:schemeClr val="tx1">
                    <a:lumMod val="50000"/>
                    <a:lumOff val="50000"/>
                  </a:schemeClr>
                </a:solidFill>
              </a:rPr>
              <a:t>WHAT IS GIRFE?</a:t>
            </a:r>
          </a:p>
        </p:txBody>
      </p:sp>
      <p:sp>
        <p:nvSpPr>
          <p:cNvPr id="3" name="Content Placeholder 2"/>
          <p:cNvSpPr>
            <a:spLocks noGrp="1"/>
          </p:cNvSpPr>
          <p:nvPr>
            <p:ph idx="1"/>
          </p:nvPr>
        </p:nvSpPr>
        <p:spPr>
          <a:xfrm>
            <a:off x="579574" y="1005778"/>
            <a:ext cx="8888392" cy="5592618"/>
          </a:xfrm>
        </p:spPr>
        <p:txBody>
          <a:bodyPr vert="horz" lIns="91440" tIns="45720" rIns="91440" bIns="45720" rtlCol="0" anchor="t">
            <a:normAutofit fontScale="85000" lnSpcReduction="20000"/>
          </a:bodyPr>
          <a:lstStyle/>
          <a:p>
            <a:pPr>
              <a:lnSpc>
                <a:spcPct val="120000"/>
              </a:lnSpc>
            </a:pPr>
            <a:r>
              <a:rPr lang="en-GB" sz="2000" dirty="0" err="1">
                <a:latin typeface="Arial"/>
                <a:cs typeface="Arial"/>
              </a:rPr>
              <a:t>GIRFE</a:t>
            </a:r>
            <a:r>
              <a:rPr lang="en-GB" sz="2000" dirty="0">
                <a:latin typeface="Arial"/>
                <a:cs typeface="Arial"/>
              </a:rPr>
              <a:t> is a proposed </a:t>
            </a:r>
            <a:r>
              <a:rPr lang="en-GB" sz="2000" b="1" dirty="0">
                <a:latin typeface="Arial"/>
                <a:cs typeface="Arial"/>
              </a:rPr>
              <a:t>multi-agency approach of support </a:t>
            </a:r>
            <a:r>
              <a:rPr lang="en-GB" sz="2000" dirty="0">
                <a:latin typeface="Arial"/>
                <a:cs typeface="Arial"/>
              </a:rPr>
              <a:t>and services from young </a:t>
            </a:r>
            <a:r>
              <a:rPr lang="en-GB" sz="2000" b="1" dirty="0">
                <a:latin typeface="Arial"/>
                <a:cs typeface="Arial"/>
              </a:rPr>
              <a:t>adulthood</a:t>
            </a:r>
            <a:r>
              <a:rPr lang="en-GB" sz="2000" dirty="0">
                <a:latin typeface="Arial"/>
                <a:cs typeface="Arial"/>
              </a:rPr>
              <a:t> to end of life care. </a:t>
            </a:r>
            <a:endParaRPr lang="en-GB" sz="2000" dirty="0">
              <a:latin typeface="Arial" panose="020B0604020202020204" pitchFamily="34" charset="0"/>
              <a:cs typeface="Arial" panose="020B0604020202020204" pitchFamily="34" charset="0"/>
            </a:endParaRPr>
          </a:p>
          <a:p>
            <a:pPr>
              <a:lnSpc>
                <a:spcPct val="120000"/>
              </a:lnSpc>
            </a:pPr>
            <a:r>
              <a:rPr lang="en-GB" sz="2000" dirty="0" err="1">
                <a:latin typeface="Arial"/>
                <a:cs typeface="Arial"/>
              </a:rPr>
              <a:t>GIRFE</a:t>
            </a:r>
            <a:r>
              <a:rPr lang="en-GB" sz="2000" dirty="0">
                <a:latin typeface="Arial"/>
                <a:cs typeface="Arial"/>
              </a:rPr>
              <a:t> will help define the adult’s journey through </a:t>
            </a:r>
            <a:r>
              <a:rPr lang="en-GB" sz="2000" b="1" dirty="0">
                <a:latin typeface="Arial"/>
                <a:cs typeface="Arial"/>
              </a:rPr>
              <a:t>individualised support and services</a:t>
            </a:r>
            <a:r>
              <a:rPr lang="en-GB" sz="2000" dirty="0">
                <a:latin typeface="Arial"/>
                <a:cs typeface="Arial"/>
              </a:rPr>
              <a:t>, and will respect the role that everyone involved has in providing </a:t>
            </a:r>
            <a:r>
              <a:rPr lang="en-GB" sz="2000" b="1" dirty="0">
                <a:latin typeface="Arial"/>
                <a:cs typeface="Arial"/>
              </a:rPr>
              <a:t>support planning</a:t>
            </a:r>
            <a:r>
              <a:rPr lang="en-GB" sz="2000" dirty="0">
                <a:latin typeface="Arial"/>
                <a:cs typeface="Arial"/>
              </a:rPr>
              <a:t> and support. </a:t>
            </a:r>
            <a:endParaRPr lang="en-GB" sz="2000" dirty="0">
              <a:latin typeface="Arial" panose="020B0604020202020204" pitchFamily="34" charset="0"/>
              <a:cs typeface="Arial" panose="020B0604020202020204" pitchFamily="34" charset="0"/>
            </a:endParaRPr>
          </a:p>
          <a:p>
            <a:pPr>
              <a:lnSpc>
                <a:spcPct val="120000"/>
              </a:lnSpc>
            </a:pPr>
            <a:r>
              <a:rPr lang="en-GB" sz="2000" dirty="0">
                <a:latin typeface="Arial"/>
                <a:cs typeface="Arial"/>
              </a:rPr>
              <a:t>Too often, adults and their families are excluded from assessment and support processes by complex bureaucracy. GIRFE is about providing a more personalised way to access help and support when it is needed – placing the person at the centre of all decision making that affects them to achieve the best outcomes, with a joined-up, coherent and consistent multi-agency approach regardless of the support needed at any stage of life.  </a:t>
            </a:r>
          </a:p>
          <a:p>
            <a:pPr marL="0" indent="0">
              <a:lnSpc>
                <a:spcPct val="120000"/>
              </a:lnSpc>
              <a:buNone/>
            </a:pPr>
            <a:r>
              <a:rPr lang="en-GB" sz="2000" u="sng" dirty="0">
                <a:latin typeface="Arial"/>
                <a:cs typeface="Arial"/>
              </a:rPr>
              <a:t>Strategic Context:</a:t>
            </a:r>
          </a:p>
          <a:p>
            <a:pPr lvl="1">
              <a:lnSpc>
                <a:spcPct val="120000"/>
              </a:lnSpc>
            </a:pPr>
            <a:r>
              <a:rPr lang="en-GB" sz="2000" dirty="0">
                <a:latin typeface="Arial"/>
                <a:cs typeface="Arial"/>
              </a:rPr>
              <a:t>GIRFE Builds on existing adult best practice and </a:t>
            </a:r>
            <a:r>
              <a:rPr lang="en-GB" sz="2000" dirty="0" err="1">
                <a:latin typeface="Arial"/>
                <a:cs typeface="Arial"/>
              </a:rPr>
              <a:t>GIRFEC</a:t>
            </a:r>
            <a:r>
              <a:rPr lang="en-GB" sz="2000" dirty="0">
                <a:solidFill>
                  <a:srgbClr val="FF0000"/>
                </a:solidFill>
                <a:latin typeface="Arial"/>
                <a:cs typeface="Arial"/>
              </a:rPr>
              <a:t> </a:t>
            </a:r>
            <a:endParaRPr lang="en-US" sz="2000" dirty="0">
              <a:latin typeface="Arial"/>
              <a:ea typeface="+mn-lt"/>
              <a:cs typeface="+mn-lt"/>
            </a:endParaRPr>
          </a:p>
          <a:p>
            <a:pPr lvl="1">
              <a:lnSpc>
                <a:spcPct val="120000"/>
              </a:lnSpc>
            </a:pPr>
            <a:r>
              <a:rPr lang="en-GB" sz="2000" dirty="0">
                <a:latin typeface="Arial"/>
                <a:cs typeface="Arial"/>
              </a:rPr>
              <a:t>GIRFE provides a national practice model to embed inter-agency working</a:t>
            </a:r>
            <a:endParaRPr lang="en-US" sz="2000" dirty="0">
              <a:latin typeface="Arial"/>
              <a:ea typeface="+mn-lt"/>
              <a:cs typeface="+mn-lt"/>
            </a:endParaRPr>
          </a:p>
          <a:p>
            <a:pPr lvl="1">
              <a:lnSpc>
                <a:spcPct val="120000"/>
              </a:lnSpc>
            </a:pPr>
            <a:r>
              <a:rPr lang="en-GB" sz="2000" dirty="0">
                <a:latin typeface="Arial"/>
                <a:cs typeface="Arial"/>
              </a:rPr>
              <a:t>GIRFE does not replace the framework for Community Health and Social Care Integrated Services but provides a model to deliver the framework that supports person centred outcomes. </a:t>
            </a:r>
          </a:p>
          <a:p>
            <a:pPr marL="0" indent="0">
              <a:buNone/>
            </a:pPr>
            <a:endParaRPr lang="en-GB"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191204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92749" y="151179"/>
            <a:ext cx="7211817" cy="461665"/>
          </a:xfrm>
          <a:prstGeom prst="rect">
            <a:avLst/>
          </a:prstGeom>
          <a:noFill/>
        </p:spPr>
        <p:txBody>
          <a:bodyPr wrap="square" rtlCol="0">
            <a:spAutoFit/>
          </a:bodyPr>
          <a:lstStyle/>
          <a:p>
            <a:r>
              <a:rPr lang="en-GB" sz="2400" b="1" err="1">
                <a:solidFill>
                  <a:schemeClr val="bg1">
                    <a:lumMod val="50000"/>
                  </a:schemeClr>
                </a:solidFill>
                <a:latin typeface="Trebuchet MS" panose="020B0603020202020204" pitchFamily="34" charset="0"/>
              </a:rPr>
              <a:t>GIRFE</a:t>
            </a:r>
            <a:r>
              <a:rPr lang="en-GB" sz="2400" b="1">
                <a:solidFill>
                  <a:schemeClr val="bg1">
                    <a:lumMod val="50000"/>
                  </a:schemeClr>
                </a:solidFill>
                <a:latin typeface="Trebuchet MS" panose="020B0603020202020204" pitchFamily="34" charset="0"/>
              </a:rPr>
              <a:t> IS PERSON CENTRED</a:t>
            </a:r>
          </a:p>
        </p:txBody>
      </p:sp>
      <p:grpSp>
        <p:nvGrpSpPr>
          <p:cNvPr id="5" name="Group 4"/>
          <p:cNvGrpSpPr/>
          <p:nvPr/>
        </p:nvGrpSpPr>
        <p:grpSpPr>
          <a:xfrm>
            <a:off x="92749" y="351184"/>
            <a:ext cx="12339882" cy="6708835"/>
            <a:chOff x="92749" y="351184"/>
            <a:chExt cx="12339882" cy="6708835"/>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0404" y="351184"/>
              <a:ext cx="11772227" cy="6708835"/>
            </a:xfrm>
            <a:prstGeom prst="rect">
              <a:avLst/>
            </a:prstGeom>
          </p:spPr>
        </p:pic>
        <p:sp>
          <p:nvSpPr>
            <p:cNvPr id="15" name="Flowchart: Connector 14"/>
            <p:cNvSpPr/>
            <p:nvPr/>
          </p:nvSpPr>
          <p:spPr>
            <a:xfrm>
              <a:off x="92749" y="890148"/>
              <a:ext cx="1507156" cy="1533034"/>
            </a:xfrm>
            <a:prstGeom prst="flowChartConnector">
              <a:avLst/>
            </a:prstGeom>
            <a:solidFill>
              <a:srgbClr val="FFC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Me and Mine</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6" name="Picture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7766" y="1437002"/>
              <a:ext cx="757122" cy="762946"/>
            </a:xfrm>
            <a:prstGeom prst="rect">
              <a:avLst/>
            </a:prstGeom>
          </p:spPr>
        </p:pic>
        <p:sp>
          <p:nvSpPr>
            <p:cNvPr id="3" name="Rectangle 2"/>
            <p:cNvSpPr/>
            <p:nvPr/>
          </p:nvSpPr>
          <p:spPr>
            <a:xfrm rot="5400000">
              <a:off x="5762847" y="5532803"/>
              <a:ext cx="921488" cy="198474"/>
            </a:xfrm>
            <a:prstGeom prst="rect">
              <a:avLst/>
            </a:prstGeom>
            <a:solidFill>
              <a:srgbClr val="74B2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a:latin typeface="Calibri" panose="020F0502020204030204" pitchFamily="34" charset="0"/>
                  <a:cs typeface="Calibri" panose="020F0502020204030204" pitchFamily="34" charset="0"/>
                </a:rPr>
                <a:t>Community</a:t>
              </a:r>
            </a:p>
          </p:txBody>
        </p:sp>
      </p:grpSp>
    </p:spTree>
    <p:extLst>
      <p:ext uri="{BB962C8B-B14F-4D97-AF65-F5344CB8AC3E}">
        <p14:creationId xmlns:p14="http://schemas.microsoft.com/office/powerpoint/2010/main" val="10426528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0" y="0"/>
            <a:ext cx="12192000" cy="6986528"/>
            <a:chOff x="0" y="0"/>
            <a:chExt cx="12192000" cy="6986528"/>
          </a:xfrm>
        </p:grpSpPr>
        <p:grpSp>
          <p:nvGrpSpPr>
            <p:cNvPr id="3" name="Group 2"/>
            <p:cNvGrpSpPr/>
            <p:nvPr/>
          </p:nvGrpSpPr>
          <p:grpSpPr>
            <a:xfrm>
              <a:off x="0" y="0"/>
              <a:ext cx="9962147" cy="6858000"/>
              <a:chOff x="0" y="0"/>
              <a:chExt cx="9662160" cy="6858000"/>
            </a:xfrm>
          </p:grpSpPr>
          <p:grpSp>
            <p:nvGrpSpPr>
              <p:cNvPr id="2" name="Group 1"/>
              <p:cNvGrpSpPr/>
              <p:nvPr/>
            </p:nvGrpSpPr>
            <p:grpSpPr>
              <a:xfrm>
                <a:off x="0" y="0"/>
                <a:ext cx="9662160" cy="6858000"/>
                <a:chOff x="0" y="0"/>
                <a:chExt cx="9662160" cy="6858000"/>
              </a:xfrm>
            </p:grpSpPr>
            <mc:AlternateContent xmlns:mc="http://schemas.openxmlformats.org/markup-compatibility/2006" xmlns:cx1="http://schemas.microsoft.com/office/drawing/2015/9/8/chartex">
              <mc:Choice Requires="cx1">
                <p:graphicFrame>
                  <p:nvGraphicFramePr>
                    <p:cNvPr id="6" name="Chart 5"/>
                    <p:cNvGraphicFramePr/>
                    <p:nvPr>
                      <p:extLst>
                        <p:ext uri="{D42A27DB-BD31-4B8C-83A1-F6EECF244321}">
                          <p14:modId xmlns:p14="http://schemas.microsoft.com/office/powerpoint/2010/main" val="1726991916"/>
                        </p:ext>
                      </p:extLst>
                    </p:nvPr>
                  </p:nvGraphicFramePr>
                  <p:xfrm>
                    <a:off x="0" y="0"/>
                    <a:ext cx="9662160" cy="6858000"/>
                  </p:xfrm>
                  <a:graphic>
                    <a:graphicData uri="http://schemas.microsoft.com/office/drawing/2014/chartex">
                      <cx:chart xmlns:cx="http://schemas.microsoft.com/office/drawing/2014/chartex" xmlns:r="http://schemas.openxmlformats.org/officeDocument/2006/relationships" r:id="rId2"/>
                    </a:graphicData>
                  </a:graphic>
                </p:graphicFrame>
              </mc:Choice>
              <mc:Fallback xmlns="">
                <p:pic>
                  <p:nvPicPr>
                    <p:cNvPr id="6" name="Chart 5"/>
                    <p:cNvPicPr>
                      <a:picLocks noGrp="1" noRot="1" noChangeAspect="1" noMove="1" noResize="1" noEditPoints="1" noAdjustHandles="1" noChangeArrowheads="1" noChangeShapeType="1"/>
                    </p:cNvPicPr>
                    <p:nvPr/>
                  </p:nvPicPr>
                  <p:blipFill>
                    <a:blip r:embed="rId3"/>
                    <a:stretch>
                      <a:fillRect/>
                    </a:stretch>
                  </p:blipFill>
                  <p:spPr>
                    <a:xfrm>
                      <a:off x="0" y="0"/>
                      <a:ext cx="9962147" cy="6858000"/>
                    </a:xfrm>
                    <a:prstGeom prst="rect">
                      <a:avLst/>
                    </a:prstGeom>
                  </p:spPr>
                </p:pic>
              </mc:Fallback>
            </mc:AlternateContent>
            <p:sp>
              <p:nvSpPr>
                <p:cNvPr id="11" name="Flowchart: Connector 10"/>
                <p:cNvSpPr/>
                <p:nvPr/>
              </p:nvSpPr>
              <p:spPr>
                <a:xfrm>
                  <a:off x="4020820" y="2611120"/>
                  <a:ext cx="1620520" cy="1635760"/>
                </a:xfrm>
                <a:prstGeom prst="flowChartConnector">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prstClr val="black"/>
                      </a:solidFill>
                      <a:effectLst/>
                      <a:uLnTx/>
                      <a:uFillTx/>
                      <a:latin typeface="Calibri" panose="020F0502020204030204"/>
                      <a:ea typeface="+mn-ea"/>
                      <a:cs typeface="+mn-cs"/>
                    </a:rPr>
                    <a:t>Me and Mine</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24045" y="3302000"/>
                <a:ext cx="814070" cy="814070"/>
              </a:xfrm>
              <a:prstGeom prst="rect">
                <a:avLst/>
              </a:prstGeom>
            </p:spPr>
          </p:pic>
        </p:grpSp>
        <p:sp>
          <p:nvSpPr>
            <p:cNvPr id="12" name="TextBox 11"/>
            <p:cNvSpPr txBox="1"/>
            <p:nvPr/>
          </p:nvSpPr>
          <p:spPr>
            <a:xfrm>
              <a:off x="9962147" y="0"/>
              <a:ext cx="2229853" cy="6986528"/>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black"/>
                  </a:solidFill>
                  <a:effectLst/>
                  <a:uLnTx/>
                  <a:uFillTx/>
                  <a:latin typeface="Calibri" panose="020F0502020204030204"/>
                  <a:ea typeface="+mn-ea"/>
                  <a:cs typeface="+mn-cs"/>
                </a:rPr>
                <a:t>Principal Care Team</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Services that have an ongoing or enduring relationship with clients and who should meet regularly as an Multi Disciplinary Team (MDT – </a:t>
              </a:r>
              <a:r>
                <a:rPr kumimoji="0" lang="en-GB" sz="1600" b="0" i="1" u="none" strike="noStrike" kern="1200" cap="none" spc="0" normalizeH="0" baseline="0" noProof="0" dirty="0">
                  <a:ln>
                    <a:noFill/>
                  </a:ln>
                  <a:solidFill>
                    <a:srgbClr val="70AD47"/>
                  </a:solidFill>
                  <a:effectLst/>
                  <a:uLnTx/>
                  <a:uFillTx/>
                  <a:latin typeface="Calibri" panose="020F0502020204030204"/>
                  <a:ea typeface="+mn-ea"/>
                  <a:cs typeface="+mn-cs"/>
                </a:rPr>
                <a:t>likely to be involved with </a:t>
              </a:r>
              <a:r>
                <a:rPr kumimoji="0" lang="en-GB" sz="1600" b="1" i="1" u="none" strike="noStrike" kern="1200" cap="none" spc="0" normalizeH="0" baseline="0" noProof="0" dirty="0">
                  <a:ln>
                    <a:noFill/>
                  </a:ln>
                  <a:solidFill>
                    <a:srgbClr val="70AD47"/>
                  </a:solidFill>
                  <a:effectLst/>
                  <a:uLnTx/>
                  <a:uFillTx/>
                  <a:latin typeface="Calibri" panose="020F0502020204030204"/>
                  <a:ea typeface="+mn-ea"/>
                  <a:cs typeface="+mn-cs"/>
                </a:rPr>
                <a:t>all </a:t>
              </a:r>
              <a:r>
                <a:rPr kumimoji="0" lang="en-GB" sz="1600" b="0" i="1" u="none" strike="noStrike" kern="1200" cap="none" spc="0" normalizeH="0" baseline="0" noProof="0" dirty="0">
                  <a:ln>
                    <a:noFill/>
                  </a:ln>
                  <a:solidFill>
                    <a:srgbClr val="70AD47"/>
                  </a:solidFill>
                  <a:effectLst/>
                  <a:uLnTx/>
                  <a:uFillTx/>
                  <a:latin typeface="Calibri" panose="020F0502020204030204"/>
                  <a:ea typeface="+mn-ea"/>
                  <a:cs typeface="+mn-cs"/>
                </a:rPr>
                <a:t>patients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black"/>
                  </a:solidFill>
                  <a:effectLst/>
                  <a:uLnTx/>
                  <a:uFillTx/>
                  <a:latin typeface="Calibri" panose="020F0502020204030204"/>
                  <a:ea typeface="+mn-ea"/>
                  <a:cs typeface="+mn-cs"/>
                </a:rPr>
                <a:t>Enhanced MDT</a:t>
              </a:r>
              <a:endParaRPr kumimoji="0" lang="en-GB" sz="1600" b="1" i="0" u="none" strike="noStrike" kern="1200" cap="none" spc="0" normalizeH="0" baseline="0" noProof="0" dirty="0">
                <a:ln>
                  <a:noFill/>
                </a:ln>
                <a:solidFill>
                  <a:prstClr val="black"/>
                </a:solidFill>
                <a:effectLst/>
                <a:uLnTx/>
                <a:uFillTx/>
                <a:latin typeface="Calibri" panose="020F0502020204030204"/>
                <a:ea typeface="+mn-ea"/>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prstClr val="black"/>
                  </a:solidFill>
                  <a:effectLst/>
                  <a:uLnTx/>
                  <a:uFillTx/>
                  <a:latin typeface="Calibri" panose="020F0502020204030204"/>
                  <a:ea typeface="+mn-ea"/>
                  <a:cs typeface="+mn-cs"/>
                </a:rPr>
                <a:t>Community based services delivered as required by core team or client </a:t>
              </a:r>
              <a:r>
                <a:rPr kumimoji="0" lang="en-GB" sz="1600" b="0" i="1" u="none" strike="noStrike" kern="1200" cap="none" spc="0" normalizeH="0" baseline="0" noProof="0">
                  <a:ln>
                    <a:noFill/>
                  </a:ln>
                  <a:solidFill>
                    <a:prstClr val="black"/>
                  </a:solidFill>
                  <a:effectLst/>
                  <a:uLnTx/>
                  <a:uFillTx/>
                  <a:latin typeface="Calibri" panose="020F0502020204030204"/>
                  <a:ea typeface="+mn-ea"/>
                  <a:cs typeface="+mn-cs"/>
                </a:rPr>
                <a:t>– </a:t>
              </a:r>
              <a:r>
                <a:rPr kumimoji="0" lang="en-GB" sz="1600" b="0" i="1" u="none" strike="noStrike" kern="1200" cap="none" spc="0" normalizeH="0" baseline="0" noProof="0">
                  <a:ln>
                    <a:noFill/>
                  </a:ln>
                  <a:solidFill>
                    <a:srgbClr val="4472C4"/>
                  </a:solidFill>
                  <a:effectLst/>
                  <a:uLnTx/>
                  <a:uFillTx/>
                  <a:latin typeface="Calibri" panose="020F0502020204030204"/>
                  <a:ea typeface="+mn-ea"/>
                  <a:cs typeface="+mn-cs"/>
                </a:rPr>
                <a:t>likely to be involved with </a:t>
              </a:r>
              <a:r>
                <a:rPr kumimoji="0" lang="en-GB" sz="1600" b="1" i="1" u="none" strike="noStrike" kern="1200" cap="none" spc="0" normalizeH="0" baseline="0" noProof="0">
                  <a:ln>
                    <a:noFill/>
                  </a:ln>
                  <a:solidFill>
                    <a:srgbClr val="4472C4"/>
                  </a:solidFill>
                  <a:effectLst/>
                  <a:uLnTx/>
                  <a:uFillTx/>
                  <a:latin typeface="Calibri" panose="020F0502020204030204"/>
                  <a:ea typeface="+mn-ea"/>
                  <a:cs typeface="+mn-cs"/>
                </a:rPr>
                <a:t>some</a:t>
              </a:r>
              <a:r>
                <a:rPr kumimoji="0" lang="en-GB" sz="1600" b="0" i="1" u="none" strike="noStrike" kern="1200" cap="none" spc="0" normalizeH="0" baseline="0" noProof="0">
                  <a:ln>
                    <a:noFill/>
                  </a:ln>
                  <a:solidFill>
                    <a:srgbClr val="4472C4"/>
                  </a:solidFill>
                  <a:effectLst/>
                  <a:uLnTx/>
                  <a:uFillTx/>
                  <a:latin typeface="Calibri" panose="020F0502020204030204"/>
                  <a:ea typeface="+mn-ea"/>
                  <a:cs typeface="+mn-cs"/>
                </a:rPr>
                <a:t> but not all patients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black"/>
                  </a:solidFill>
                  <a:effectLst/>
                  <a:uLnTx/>
                  <a:uFillTx/>
                  <a:latin typeface="Calibri" panose="020F0502020204030204"/>
                  <a:ea typeface="+mn-ea"/>
                  <a:cs typeface="+mn-cs"/>
                </a:rPr>
                <a:t>Specialist Services</a:t>
              </a:r>
              <a:endParaRPr kumimoji="0" lang="en-GB" sz="1600" b="1" i="0" u="none" strike="noStrike" kern="1200" cap="none" spc="0" normalizeH="0" baseline="0" noProof="0" dirty="0">
                <a:ln>
                  <a:noFill/>
                </a:ln>
                <a:solidFill>
                  <a:prstClr val="black"/>
                </a:solidFill>
                <a:effectLst/>
                <a:uLnTx/>
                <a:uFillTx/>
                <a:latin typeface="Calibri" panose="020F0502020204030204"/>
                <a:ea typeface="+mn-ea"/>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Specialist or emergency care either in secondary care or the community.  These may link in to Core MDTs on request for specific issues – </a:t>
              </a:r>
              <a:r>
                <a:rPr kumimoji="0" lang="en-GB" sz="1600" b="0" i="1" u="none" strike="noStrike" kern="1200" cap="none" spc="0" normalizeH="0" baseline="0" noProof="0" dirty="0">
                  <a:ln>
                    <a:noFill/>
                  </a:ln>
                  <a:solidFill>
                    <a:srgbClr val="A5A5A5"/>
                  </a:solidFill>
                  <a:effectLst/>
                  <a:uLnTx/>
                  <a:uFillTx/>
                  <a:latin typeface="Calibri" panose="020F0502020204030204"/>
                  <a:ea typeface="+mn-ea"/>
                  <a:cs typeface="+mn-cs"/>
                </a:rPr>
                <a:t>likely to be involved for </a:t>
              </a:r>
              <a:r>
                <a:rPr kumimoji="0" lang="en-GB" sz="1600" b="1" i="1" u="none" strike="noStrike" kern="1200" cap="none" spc="0" normalizeH="0" baseline="0" noProof="0" dirty="0">
                  <a:ln>
                    <a:noFill/>
                  </a:ln>
                  <a:solidFill>
                    <a:srgbClr val="A5A5A5"/>
                  </a:solidFill>
                  <a:effectLst/>
                  <a:uLnTx/>
                  <a:uFillTx/>
                  <a:latin typeface="Calibri" panose="020F0502020204030204"/>
                  <a:ea typeface="+mn-ea"/>
                  <a:cs typeface="+mn-cs"/>
                </a:rPr>
                <a:t>episodes </a:t>
              </a:r>
              <a:r>
                <a:rPr kumimoji="0" lang="en-GB" sz="1600" b="0" i="1" u="none" strike="noStrike" kern="1200" cap="none" spc="0" normalizeH="0" baseline="0" noProof="0" dirty="0">
                  <a:ln>
                    <a:noFill/>
                  </a:ln>
                  <a:solidFill>
                    <a:srgbClr val="A5A5A5"/>
                  </a:solidFill>
                  <a:effectLst/>
                  <a:uLnTx/>
                  <a:uFillTx/>
                  <a:latin typeface="Calibri" panose="020F0502020204030204"/>
                  <a:ea typeface="+mn-ea"/>
                  <a:cs typeface="+mn-cs"/>
                </a:rPr>
                <a:t>of care</a:t>
              </a:r>
              <a:endParaRPr kumimoji="0" lang="en-GB" sz="1600" b="0" i="1" u="none" strike="noStrike" kern="1200" cap="none" spc="0" normalizeH="0" baseline="0" noProof="0" dirty="0">
                <a:ln>
                  <a:noFill/>
                </a:ln>
                <a:solidFill>
                  <a:srgbClr val="A5A5A5"/>
                </a:solidFill>
                <a:effectLst/>
                <a:uLnTx/>
                <a:uFillTx/>
                <a:latin typeface="Calibri" panose="020F0502020204030204"/>
                <a:ea typeface="+mn-ea"/>
                <a:cs typeface="Calibri"/>
              </a:endParaRPr>
            </a:p>
          </p:txBody>
        </p:sp>
        <p:cxnSp>
          <p:nvCxnSpPr>
            <p:cNvPr id="5" name="Straight Arrow Connector 4"/>
            <p:cNvCxnSpPr/>
            <p:nvPr/>
          </p:nvCxnSpPr>
          <p:spPr>
            <a:xfrm flipV="1">
              <a:off x="1639475" y="3478740"/>
              <a:ext cx="2873680" cy="90794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393456" y="3971182"/>
              <a:ext cx="1337187" cy="132343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prstClr val="black"/>
                  </a:solidFill>
                  <a:effectLst/>
                  <a:uLnTx/>
                  <a:uFillTx/>
                  <a:latin typeface="Calibri" panose="020F0502020204030204"/>
                  <a:ea typeface="+mn-ea"/>
                  <a:cs typeface="+mn-cs"/>
                </a:rPr>
                <a:t>Changing the centre of gravity to what matters to the person</a:t>
              </a:r>
            </a:p>
          </p:txBody>
        </p:sp>
        <p:sp>
          <p:nvSpPr>
            <p:cNvPr id="10" name="TextBox 9"/>
            <p:cNvSpPr txBox="1"/>
            <p:nvPr/>
          </p:nvSpPr>
          <p:spPr>
            <a:xfrm>
              <a:off x="7940589" y="128875"/>
              <a:ext cx="2200940" cy="181588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prstClr val="black"/>
                  </a:solidFill>
                  <a:effectLst/>
                  <a:uLnTx/>
                  <a:uFillTx/>
                  <a:latin typeface="Calibri" panose="020F0502020204030204"/>
                  <a:ea typeface="+mn-ea"/>
                  <a:cs typeface="Arial"/>
                </a:rPr>
                <a:t>Placing the person at the centre of all decision making that affects them – circle of support gets bigger when more support is required.</a:t>
              </a:r>
              <a:endParaRPr kumimoji="0" lang="en-GB" sz="16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3" name="TextBox 12"/>
            <p:cNvSpPr txBox="1"/>
            <p:nvPr/>
          </p:nvSpPr>
          <p:spPr>
            <a:xfrm>
              <a:off x="7633617" y="5705395"/>
              <a:ext cx="2328530" cy="1015663"/>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Note: this is an example of services around an individual and not intended to be an exhaustive list –Each circle will be different for each individual</a:t>
              </a:r>
            </a:p>
          </p:txBody>
        </p:sp>
        <p:sp>
          <p:nvSpPr>
            <p:cNvPr id="14" name="TextBox 13"/>
            <p:cNvSpPr txBox="1"/>
            <p:nvPr/>
          </p:nvSpPr>
          <p:spPr>
            <a:xfrm>
              <a:off x="0" y="0"/>
              <a:ext cx="3588260"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a:ln>
                    <a:noFill/>
                  </a:ln>
                  <a:solidFill>
                    <a:prstClr val="white">
                      <a:lumMod val="50000"/>
                    </a:prstClr>
                  </a:solidFill>
                  <a:effectLst/>
                  <a:uLnTx/>
                  <a:uFillTx/>
                  <a:latin typeface="Trebuchet MS" panose="020B0603020202020204" pitchFamily="34" charset="0"/>
                  <a:ea typeface="+mn-ea"/>
                  <a:cs typeface="+mn-cs"/>
                </a:rPr>
                <a:t>WHEEL OF SERVICES</a:t>
              </a:r>
            </a:p>
          </p:txBody>
        </p:sp>
        <p:sp>
          <p:nvSpPr>
            <p:cNvPr id="4" name="Rectangle 3"/>
            <p:cNvSpPr/>
            <p:nvPr/>
          </p:nvSpPr>
          <p:spPr>
            <a:xfrm>
              <a:off x="5231220" y="2034363"/>
              <a:ext cx="241004" cy="445947"/>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5" name="Straight Connector 14"/>
            <p:cNvCxnSpPr/>
            <p:nvPr/>
          </p:nvCxnSpPr>
          <p:spPr>
            <a:xfrm flipH="1">
              <a:off x="5252484" y="1821711"/>
              <a:ext cx="241004" cy="808075"/>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rot="17967284">
              <a:off x="4871749" y="1823107"/>
              <a:ext cx="1779181" cy="26161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Social worker</a:t>
              </a:r>
            </a:p>
          </p:txBody>
        </p:sp>
        <p:sp>
          <p:nvSpPr>
            <p:cNvPr id="18" name="TextBox 17"/>
            <p:cNvSpPr txBox="1"/>
            <p:nvPr/>
          </p:nvSpPr>
          <p:spPr>
            <a:xfrm rot="16759395">
              <a:off x="4741899" y="2093386"/>
              <a:ext cx="861396" cy="264726"/>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ysClr val="windowText" lastClr="000000"/>
                  </a:solidFill>
                  <a:effectLst/>
                  <a:uLnTx/>
                  <a:uFillTx/>
                  <a:latin typeface="Calibri" panose="020F0502020204030204"/>
                  <a:ea typeface="+mn-ea"/>
                  <a:cs typeface="+mn-cs"/>
                </a:rPr>
                <a:t>Carers</a:t>
              </a:r>
            </a:p>
          </p:txBody>
        </p:sp>
      </p:grpSp>
    </p:spTree>
    <p:extLst>
      <p:ext uri="{BB962C8B-B14F-4D97-AF65-F5344CB8AC3E}">
        <p14:creationId xmlns:p14="http://schemas.microsoft.com/office/powerpoint/2010/main" val="585907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1297" y="258618"/>
            <a:ext cx="8596668" cy="1320800"/>
          </a:xfrm>
        </p:spPr>
        <p:txBody>
          <a:bodyPr/>
          <a:lstStyle/>
          <a:p>
            <a:r>
              <a:rPr lang="en-GB">
                <a:solidFill>
                  <a:schemeClr val="tx1">
                    <a:lumMod val="50000"/>
                    <a:lumOff val="50000"/>
                  </a:schemeClr>
                </a:solidFill>
              </a:rPr>
              <a:t>GIRFE PRINCIPLES</a:t>
            </a:r>
          </a:p>
        </p:txBody>
      </p:sp>
      <p:sp>
        <p:nvSpPr>
          <p:cNvPr id="3" name="Content Placeholder 2"/>
          <p:cNvSpPr>
            <a:spLocks noGrp="1"/>
          </p:cNvSpPr>
          <p:nvPr>
            <p:ph idx="1"/>
          </p:nvPr>
        </p:nvSpPr>
        <p:spPr>
          <a:xfrm>
            <a:off x="677333" y="1006765"/>
            <a:ext cx="9476759" cy="5592618"/>
          </a:xfrm>
        </p:spPr>
        <p:txBody>
          <a:bodyPr vert="horz" lIns="91440" tIns="45720" rIns="91440" bIns="45720" rtlCol="0" anchor="t">
            <a:normAutofit/>
          </a:bodyPr>
          <a:lstStyle/>
          <a:p>
            <a:pPr lvl="0"/>
            <a:r>
              <a:rPr lang="en-GB" sz="2000" b="1" dirty="0">
                <a:latin typeface="Arial"/>
                <a:cs typeface="Arial"/>
              </a:rPr>
              <a:t>Is focused on individual care needs –</a:t>
            </a:r>
            <a:r>
              <a:rPr lang="en-GB" sz="2000" dirty="0">
                <a:latin typeface="Arial"/>
                <a:cs typeface="Arial"/>
              </a:rPr>
              <a:t> it ensures that every person is empowered and involved in multi-disciplinary decision making and the support available to them.</a:t>
            </a:r>
          </a:p>
          <a:p>
            <a:pPr lvl="0"/>
            <a:r>
              <a:rPr lang="en-GB" sz="2000" b="1" dirty="0">
                <a:latin typeface="Arial"/>
                <a:cs typeface="Arial"/>
              </a:rPr>
              <a:t>Is based on an understanding of the physical and mental well-being of individuals in their current situation – </a:t>
            </a:r>
            <a:r>
              <a:rPr lang="en-GB" sz="2000" dirty="0">
                <a:latin typeface="Arial"/>
                <a:cs typeface="Arial"/>
              </a:rPr>
              <a:t>it adopts a holistic approach to ensure that individual needs are taken into account and that appropriate support is provided while acknowledging that a person’s needs will vary over time.</a:t>
            </a:r>
          </a:p>
          <a:p>
            <a:r>
              <a:rPr lang="en-GB" sz="2000" b="1" dirty="0">
                <a:latin typeface="Arial"/>
                <a:cs typeface="Arial"/>
              </a:rPr>
              <a:t>Is based on early intervention </a:t>
            </a:r>
            <a:r>
              <a:rPr lang="en-GB" sz="2000" dirty="0">
                <a:latin typeface="Arial"/>
                <a:cs typeface="Arial"/>
              </a:rPr>
              <a:t>-</a:t>
            </a:r>
            <a:r>
              <a:rPr lang="en-GB" sz="2000" b="1" dirty="0">
                <a:latin typeface="Arial"/>
                <a:cs typeface="Arial"/>
              </a:rPr>
              <a:t> </a:t>
            </a:r>
            <a:r>
              <a:rPr lang="en-GB" sz="2000" dirty="0">
                <a:latin typeface="Arial"/>
                <a:cs typeface="Arial"/>
              </a:rPr>
              <a:t>it aims to ensure individual needs are identified, and appropriate support provided, as early as possible.</a:t>
            </a:r>
          </a:p>
          <a:p>
            <a:r>
              <a:rPr lang="en-GB" sz="2000" b="1" dirty="0">
                <a:latin typeface="Arial"/>
                <a:cs typeface="Arial"/>
              </a:rPr>
              <a:t>Requires joined-up working/information sharing </a:t>
            </a:r>
            <a:r>
              <a:rPr lang="en-GB" sz="2000" dirty="0">
                <a:latin typeface="Arial"/>
                <a:cs typeface="Arial"/>
              </a:rPr>
              <a:t>- it is about individual people and the services that they require being enabled to work together in a coordinated way to meet specific needs and improve their wellbeing.   </a:t>
            </a:r>
          </a:p>
          <a:p>
            <a:pPr lvl="0"/>
            <a:r>
              <a:rPr lang="en-GB" sz="2000" b="1" dirty="0">
                <a:latin typeface="Arial"/>
                <a:cs typeface="Arial"/>
              </a:rPr>
              <a:t>Is based on a human rights approach – </a:t>
            </a:r>
            <a:r>
              <a:rPr lang="en-GB" sz="2000" dirty="0">
                <a:latin typeface="Arial"/>
                <a:cs typeface="Arial"/>
              </a:rPr>
              <a:t>it is about</a:t>
            </a:r>
            <a:r>
              <a:rPr lang="en-GB" sz="2000" b="1" dirty="0">
                <a:latin typeface="Arial"/>
                <a:cs typeface="Arial"/>
              </a:rPr>
              <a:t> </a:t>
            </a:r>
            <a:r>
              <a:rPr lang="en-GB" sz="2000" dirty="0">
                <a:latin typeface="Arial"/>
                <a:cs typeface="Arial"/>
              </a:rPr>
              <a:t>ensuring that both the standards and the principles of human rights are integrated into policymaking as well as the day to day running of organisations. </a:t>
            </a:r>
            <a:endParaRPr lang="en-GB"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123220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1297" y="258618"/>
            <a:ext cx="8596668" cy="1320800"/>
          </a:xfrm>
        </p:spPr>
        <p:txBody>
          <a:bodyPr/>
          <a:lstStyle/>
          <a:p>
            <a:r>
              <a:rPr lang="en-GB" b="1" dirty="0">
                <a:solidFill>
                  <a:schemeClr val="tx1">
                    <a:lumMod val="50000"/>
                    <a:lumOff val="50000"/>
                  </a:schemeClr>
                </a:solidFill>
              </a:rPr>
              <a:t>GIRFE PATHFINDERS</a:t>
            </a:r>
            <a:endParaRPr lang="en-US" b="1" dirty="0">
              <a:solidFill>
                <a:schemeClr val="tx1">
                  <a:lumMod val="50000"/>
                  <a:lumOff val="50000"/>
                </a:schemeClr>
              </a:solidFill>
            </a:endParaRPr>
          </a:p>
        </p:txBody>
      </p:sp>
      <p:sp>
        <p:nvSpPr>
          <p:cNvPr id="3" name="Content Placeholder 2"/>
          <p:cNvSpPr>
            <a:spLocks noGrp="1"/>
          </p:cNvSpPr>
          <p:nvPr>
            <p:ph idx="1"/>
          </p:nvPr>
        </p:nvSpPr>
        <p:spPr>
          <a:xfrm>
            <a:off x="677333" y="1006765"/>
            <a:ext cx="10315131" cy="5592618"/>
          </a:xfrm>
        </p:spPr>
        <p:txBody>
          <a:bodyPr vert="horz" lIns="91440" tIns="45720" rIns="91440" bIns="45720" rtlCol="0" anchor="t">
            <a:normAutofit/>
          </a:bodyPr>
          <a:lstStyle/>
          <a:p>
            <a:r>
              <a:rPr lang="en-GB" sz="1400" dirty="0">
                <a:latin typeface="Arial" panose="020B0604020202020204" pitchFamily="34" charset="0"/>
                <a:cs typeface="Arial" panose="020B0604020202020204" pitchFamily="34" charset="0"/>
              </a:rPr>
              <a:t>Co-design approach and GIRFE Learning Networks to support a national practice model</a:t>
            </a:r>
          </a:p>
          <a:p>
            <a:r>
              <a:rPr lang="en-GB" sz="1400" dirty="0">
                <a:latin typeface="Arial" panose="020B0604020202020204" pitchFamily="34" charset="0"/>
                <a:cs typeface="Arial" panose="020B0604020202020204" pitchFamily="34" charset="0"/>
              </a:rPr>
              <a:t>GIRFE pathfinders will be tested and developed in local areas, with practitioners and with the people the initiative is designed to benefit, to understand how it will be interpreted and implemented in different contexts.</a:t>
            </a:r>
          </a:p>
          <a:p>
            <a:r>
              <a:rPr lang="en-GB" sz="1400" dirty="0">
                <a:latin typeface="Arial" panose="020B0604020202020204" pitchFamily="34" charset="0"/>
                <a:cs typeface="Arial" panose="020B0604020202020204" pitchFamily="34" charset="0"/>
              </a:rPr>
              <a:t>GIRFE Design School - a support model which can help teams to come together, get ready for co-design work, and engage people with lived experience on a specific policy area, problem exploration or redesign challenge</a:t>
            </a:r>
          </a:p>
          <a:p>
            <a:r>
              <a:rPr lang="en-GB" sz="1400" dirty="0">
                <a:latin typeface="Arial" panose="020B0604020202020204" pitchFamily="34" charset="0"/>
                <a:cs typeface="Arial" panose="020B0604020202020204" pitchFamily="34" charset="0"/>
              </a:rPr>
              <a:t>11 place-based pathfinders aligned to five thematic areas:</a:t>
            </a:r>
          </a:p>
          <a:p>
            <a:pPr marL="457200" lvl="1" indent="0">
              <a:buNone/>
            </a:pPr>
            <a:endParaRPr lang="en-GB" dirty="0"/>
          </a:p>
          <a:p>
            <a:pPr marL="0" indent="0">
              <a:buNone/>
            </a:pPr>
            <a:endParaRPr lang="en-GB" dirty="0"/>
          </a:p>
        </p:txBody>
      </p:sp>
      <p:graphicFrame>
        <p:nvGraphicFramePr>
          <p:cNvPr id="4" name="Table 3">
            <a:extLst>
              <a:ext uri="{FF2B5EF4-FFF2-40B4-BE49-F238E27FC236}">
                <a16:creationId xmlns:a16="http://schemas.microsoft.com/office/drawing/2014/main" id="{52D3DA9B-43F3-40CF-0415-53090642D176}"/>
              </a:ext>
            </a:extLst>
          </p:cNvPr>
          <p:cNvGraphicFramePr>
            <a:graphicFrameLocks noGrp="1"/>
          </p:cNvGraphicFramePr>
          <p:nvPr/>
        </p:nvGraphicFramePr>
        <p:xfrm>
          <a:off x="1032387" y="2959520"/>
          <a:ext cx="9104671" cy="3333220"/>
        </p:xfrm>
        <a:graphic>
          <a:graphicData uri="http://schemas.openxmlformats.org/drawingml/2006/table">
            <a:tbl>
              <a:tblPr/>
              <a:tblGrid>
                <a:gridCol w="1529653">
                  <a:extLst>
                    <a:ext uri="{9D8B030D-6E8A-4147-A177-3AD203B41FA5}">
                      <a16:colId xmlns:a16="http://schemas.microsoft.com/office/drawing/2014/main" val="3993126695"/>
                    </a:ext>
                  </a:extLst>
                </a:gridCol>
                <a:gridCol w="969780">
                  <a:extLst>
                    <a:ext uri="{9D8B030D-6E8A-4147-A177-3AD203B41FA5}">
                      <a16:colId xmlns:a16="http://schemas.microsoft.com/office/drawing/2014/main" val="281425555"/>
                    </a:ext>
                  </a:extLst>
                </a:gridCol>
                <a:gridCol w="1049761">
                  <a:extLst>
                    <a:ext uri="{9D8B030D-6E8A-4147-A177-3AD203B41FA5}">
                      <a16:colId xmlns:a16="http://schemas.microsoft.com/office/drawing/2014/main" val="2049901117"/>
                    </a:ext>
                  </a:extLst>
                </a:gridCol>
                <a:gridCol w="919790">
                  <a:extLst>
                    <a:ext uri="{9D8B030D-6E8A-4147-A177-3AD203B41FA5}">
                      <a16:colId xmlns:a16="http://schemas.microsoft.com/office/drawing/2014/main" val="743519421"/>
                    </a:ext>
                  </a:extLst>
                </a:gridCol>
                <a:gridCol w="1189730">
                  <a:extLst>
                    <a:ext uri="{9D8B030D-6E8A-4147-A177-3AD203B41FA5}">
                      <a16:colId xmlns:a16="http://schemas.microsoft.com/office/drawing/2014/main" val="2034854663"/>
                    </a:ext>
                  </a:extLst>
                </a:gridCol>
                <a:gridCol w="2416085">
                  <a:extLst>
                    <a:ext uri="{9D8B030D-6E8A-4147-A177-3AD203B41FA5}">
                      <a16:colId xmlns:a16="http://schemas.microsoft.com/office/drawing/2014/main" val="847568606"/>
                    </a:ext>
                  </a:extLst>
                </a:gridCol>
                <a:gridCol w="1029872">
                  <a:extLst>
                    <a:ext uri="{9D8B030D-6E8A-4147-A177-3AD203B41FA5}">
                      <a16:colId xmlns:a16="http://schemas.microsoft.com/office/drawing/2014/main" val="1907064110"/>
                    </a:ext>
                  </a:extLst>
                </a:gridCol>
              </a:tblGrid>
              <a:tr h="914390">
                <a:tc>
                  <a:txBody>
                    <a:bodyPr/>
                    <a:lstStyle/>
                    <a:p>
                      <a:pPr marR="0" indent="0" algn="l" rtl="0">
                        <a:lnSpc>
                          <a:spcPct val="119000"/>
                        </a:lnSpc>
                        <a:spcBef>
                          <a:spcPts val="0"/>
                        </a:spcBef>
                        <a:spcAft>
                          <a:spcPts val="600"/>
                        </a:spcAft>
                      </a:pPr>
                      <a:r>
                        <a:rPr lang="en-GB" sz="1200" b="0" kern="1400" dirty="0">
                          <a:ln>
                            <a:noFill/>
                          </a:ln>
                          <a:solidFill>
                            <a:srgbClr val="000000"/>
                          </a:solidFill>
                          <a:effectLst/>
                          <a:latin typeface="Arial" panose="020B0604020202020204" pitchFamily="34" charset="0"/>
                          <a:cs typeface="Arial" panose="020B0604020202020204" pitchFamily="34" charset="0"/>
                        </a:rPr>
                        <a:t>Health and Social Care Partnership</a:t>
                      </a:r>
                    </a:p>
                  </a:txBody>
                  <a:tcPr marL="99354" marR="993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0" indent="0" algn="l" rtl="0">
                        <a:lnSpc>
                          <a:spcPct val="119000"/>
                        </a:lnSpc>
                        <a:spcBef>
                          <a:spcPts val="0"/>
                        </a:spcBef>
                        <a:spcAft>
                          <a:spcPts val="600"/>
                        </a:spcAft>
                      </a:pPr>
                      <a:r>
                        <a:rPr lang="en-GB" sz="1200" b="0" kern="1400">
                          <a:ln>
                            <a:noFill/>
                          </a:ln>
                          <a:solidFill>
                            <a:srgbClr val="000000"/>
                          </a:solidFill>
                          <a:effectLst/>
                          <a:latin typeface="Arial" panose="020B0604020202020204" pitchFamily="34" charset="0"/>
                          <a:cs typeface="Arial" panose="020B0604020202020204" pitchFamily="34" charset="0"/>
                        </a:rPr>
                        <a:t>Population ('000)</a:t>
                      </a:r>
                    </a:p>
                  </a:txBody>
                  <a:tcPr marL="99354" marR="993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0" indent="0" algn="l" rtl="0">
                        <a:lnSpc>
                          <a:spcPct val="119000"/>
                        </a:lnSpc>
                        <a:spcBef>
                          <a:spcPts val="0"/>
                        </a:spcBef>
                        <a:spcAft>
                          <a:spcPts val="600"/>
                        </a:spcAft>
                      </a:pPr>
                      <a:r>
                        <a:rPr lang="en-GB" sz="1200" b="0" kern="1400">
                          <a:ln>
                            <a:noFill/>
                          </a:ln>
                          <a:solidFill>
                            <a:srgbClr val="000000"/>
                          </a:solidFill>
                          <a:effectLst/>
                          <a:latin typeface="Arial" panose="020B0604020202020204" pitchFamily="34" charset="0"/>
                          <a:cs typeface="Arial" panose="020B0604020202020204" pitchFamily="34" charset="0"/>
                        </a:rPr>
                        <a:t>People in Prisons</a:t>
                      </a:r>
                    </a:p>
                  </a:txBody>
                  <a:tcPr marL="99354" marR="993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0" indent="0" algn="l" rtl="0">
                        <a:lnSpc>
                          <a:spcPct val="119000"/>
                        </a:lnSpc>
                        <a:spcBef>
                          <a:spcPts val="0"/>
                        </a:spcBef>
                        <a:spcAft>
                          <a:spcPts val="600"/>
                        </a:spcAft>
                      </a:pPr>
                      <a:r>
                        <a:rPr lang="en-GB" sz="1200" b="0" kern="1400">
                          <a:ln>
                            <a:noFill/>
                          </a:ln>
                          <a:solidFill>
                            <a:srgbClr val="000000"/>
                          </a:solidFill>
                          <a:effectLst/>
                          <a:latin typeface="Arial" panose="020B0604020202020204" pitchFamily="34" charset="0"/>
                          <a:cs typeface="Arial" panose="020B0604020202020204" pitchFamily="34" charset="0"/>
                        </a:rPr>
                        <a:t>People in Addiction services</a:t>
                      </a:r>
                    </a:p>
                  </a:txBody>
                  <a:tcPr marL="99354" marR="993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0" indent="0" algn="l" rtl="0">
                        <a:lnSpc>
                          <a:spcPct val="119000"/>
                        </a:lnSpc>
                        <a:spcBef>
                          <a:spcPts val="0"/>
                        </a:spcBef>
                        <a:spcAft>
                          <a:spcPts val="600"/>
                        </a:spcAft>
                      </a:pPr>
                      <a:r>
                        <a:rPr lang="en-GB" sz="1200" b="0" kern="1400">
                          <a:ln>
                            <a:noFill/>
                          </a:ln>
                          <a:solidFill>
                            <a:srgbClr val="000000"/>
                          </a:solidFill>
                          <a:effectLst/>
                          <a:latin typeface="Arial" panose="020B0604020202020204" pitchFamily="34" charset="0"/>
                          <a:cs typeface="Arial" panose="020B0604020202020204" pitchFamily="34" charset="0"/>
                        </a:rPr>
                        <a:t>People registered at Deep end GP Practices</a:t>
                      </a:r>
                    </a:p>
                  </a:txBody>
                  <a:tcPr marL="99354" marR="993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0" indent="0" algn="l" rtl="0">
                        <a:lnSpc>
                          <a:spcPct val="119000"/>
                        </a:lnSpc>
                        <a:spcBef>
                          <a:spcPts val="0"/>
                        </a:spcBef>
                        <a:spcAft>
                          <a:spcPts val="600"/>
                        </a:spcAft>
                      </a:pPr>
                      <a:r>
                        <a:rPr lang="en-GB" sz="1200" b="0" kern="1400">
                          <a:ln>
                            <a:noFill/>
                          </a:ln>
                          <a:solidFill>
                            <a:srgbClr val="000000"/>
                          </a:solidFill>
                          <a:effectLst/>
                          <a:latin typeface="Arial" panose="020B0604020202020204" pitchFamily="34" charset="0"/>
                          <a:cs typeface="Arial" panose="020B0604020202020204" pitchFamily="34" charset="0"/>
                        </a:rPr>
                        <a:t>Families with multiple and/or complex needs; and young people in transition from </a:t>
                      </a:r>
                      <a:r>
                        <a:rPr lang="en-GB" sz="1200" b="0" kern="1400" err="1">
                          <a:ln>
                            <a:noFill/>
                          </a:ln>
                          <a:solidFill>
                            <a:srgbClr val="000000"/>
                          </a:solidFill>
                          <a:effectLst/>
                          <a:latin typeface="Arial" panose="020B0604020202020204" pitchFamily="34" charset="0"/>
                          <a:cs typeface="Arial" panose="020B0604020202020204" pitchFamily="34" charset="0"/>
                        </a:rPr>
                        <a:t>GIRFEC</a:t>
                      </a:r>
                      <a:r>
                        <a:rPr lang="en-GB" sz="1200" b="0" kern="1400">
                          <a:ln>
                            <a:noFill/>
                          </a:ln>
                          <a:solidFill>
                            <a:srgbClr val="000000"/>
                          </a:solidFill>
                          <a:effectLst/>
                          <a:latin typeface="Arial" panose="020B0604020202020204" pitchFamily="34" charset="0"/>
                          <a:cs typeface="Arial" panose="020B0604020202020204" pitchFamily="34" charset="0"/>
                        </a:rPr>
                        <a:t> to GIRFE</a:t>
                      </a:r>
                    </a:p>
                  </a:txBody>
                  <a:tcPr marL="99354" marR="993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0" indent="0" algn="l" rtl="0">
                        <a:lnSpc>
                          <a:spcPct val="119000"/>
                        </a:lnSpc>
                        <a:spcBef>
                          <a:spcPts val="0"/>
                        </a:spcBef>
                        <a:spcAft>
                          <a:spcPts val="600"/>
                        </a:spcAft>
                      </a:pPr>
                      <a:r>
                        <a:rPr lang="en-GB" sz="1200" b="0" kern="1400">
                          <a:ln>
                            <a:noFill/>
                          </a:ln>
                          <a:solidFill>
                            <a:srgbClr val="000000"/>
                          </a:solidFill>
                          <a:effectLst/>
                          <a:latin typeface="Arial" panose="020B0604020202020204" pitchFamily="34" charset="0"/>
                          <a:cs typeface="Arial" panose="020B0604020202020204" pitchFamily="34" charset="0"/>
                        </a:rPr>
                        <a:t>Older people and frailty</a:t>
                      </a:r>
                    </a:p>
                  </a:txBody>
                  <a:tcPr marL="99354" marR="993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61986904"/>
                  </a:ext>
                </a:extLst>
              </a:tr>
              <a:tr h="218343">
                <a:tc>
                  <a:txBody>
                    <a:bodyPr/>
                    <a:lstStyle/>
                    <a:p>
                      <a:pPr marR="0" indent="0" algn="l" rtl="0">
                        <a:lnSpc>
                          <a:spcPct val="119000"/>
                        </a:lnSpc>
                        <a:spcBef>
                          <a:spcPts val="0"/>
                        </a:spcBef>
                        <a:spcAft>
                          <a:spcPts val="600"/>
                        </a:spcAft>
                      </a:pPr>
                      <a:r>
                        <a:rPr lang="en-GB" sz="1200" kern="1400">
                          <a:ln>
                            <a:noFill/>
                          </a:ln>
                          <a:solidFill>
                            <a:srgbClr val="000000"/>
                          </a:solidFill>
                          <a:effectLst/>
                          <a:latin typeface="Arial" panose="020B0604020202020204" pitchFamily="34" charset="0"/>
                          <a:cs typeface="Arial" panose="020B0604020202020204" pitchFamily="34" charset="0"/>
                        </a:rPr>
                        <a:t>East Ayrshire</a:t>
                      </a: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0" indent="0" algn="r" rtl="0">
                        <a:lnSpc>
                          <a:spcPct val="119000"/>
                        </a:lnSpc>
                        <a:spcBef>
                          <a:spcPts val="0"/>
                        </a:spcBef>
                        <a:spcAft>
                          <a:spcPts val="600"/>
                        </a:spcAft>
                      </a:pPr>
                      <a:r>
                        <a:rPr lang="en-GB" sz="1200" kern="1400">
                          <a:ln>
                            <a:noFill/>
                          </a:ln>
                          <a:solidFill>
                            <a:srgbClr val="000000"/>
                          </a:solidFill>
                          <a:effectLst/>
                          <a:latin typeface="Arial" panose="020B0604020202020204" pitchFamily="34" charset="0"/>
                          <a:cs typeface="Arial" panose="020B0604020202020204" pitchFamily="34" charset="0"/>
                        </a:rPr>
                        <a:t>121</a:t>
                      </a: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0" indent="0" algn="l" rtl="0">
                        <a:lnSpc>
                          <a:spcPct val="119000"/>
                        </a:lnSpc>
                        <a:spcBef>
                          <a:spcPts val="0"/>
                        </a:spcBef>
                        <a:spcAft>
                          <a:spcPts val="600"/>
                        </a:spcAft>
                      </a:pPr>
                      <a:r>
                        <a:rPr lang="en-GB" sz="1200" b="1" kern="1400">
                          <a:ln>
                            <a:noFill/>
                          </a:ln>
                          <a:solidFill>
                            <a:srgbClr val="000000"/>
                          </a:solidFill>
                          <a:effectLst/>
                          <a:latin typeface="Arial" panose="020B0604020202020204" pitchFamily="34" charset="0"/>
                          <a:cs typeface="Arial" panose="020B0604020202020204" pitchFamily="34" charset="0"/>
                        </a:rPr>
                        <a:t> </a:t>
                      </a:r>
                      <a:endParaRPr lang="en-GB" sz="1200" kern="1400">
                        <a:ln>
                          <a:noFill/>
                        </a:ln>
                        <a:solidFill>
                          <a:srgbClr val="000000"/>
                        </a:solidFill>
                        <a:effectLst/>
                        <a:latin typeface="Arial" panose="020B0604020202020204" pitchFamily="34" charset="0"/>
                        <a:cs typeface="Arial" panose="020B0604020202020204" pitchFamily="34" charset="0"/>
                      </a:endParaRP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tc>
                  <a:txBody>
                    <a:bodyPr/>
                    <a:lstStyle/>
                    <a:p>
                      <a:pPr marR="0" indent="0" algn="l" rtl="0">
                        <a:lnSpc>
                          <a:spcPct val="119000"/>
                        </a:lnSpc>
                        <a:spcBef>
                          <a:spcPts val="0"/>
                        </a:spcBef>
                        <a:spcAft>
                          <a:spcPts val="600"/>
                        </a:spcAft>
                      </a:pPr>
                      <a:r>
                        <a:rPr lang="en-GB" sz="1200" b="1" kern="1400">
                          <a:ln>
                            <a:noFill/>
                          </a:ln>
                          <a:solidFill>
                            <a:srgbClr val="000000"/>
                          </a:solidFill>
                          <a:effectLst/>
                          <a:latin typeface="Arial" panose="020B0604020202020204" pitchFamily="34" charset="0"/>
                          <a:cs typeface="Arial" panose="020B0604020202020204" pitchFamily="34" charset="0"/>
                        </a:rPr>
                        <a:t> </a:t>
                      </a:r>
                      <a:endParaRPr lang="en-GB" sz="1200" kern="1400">
                        <a:ln>
                          <a:noFill/>
                        </a:ln>
                        <a:solidFill>
                          <a:srgbClr val="000000"/>
                        </a:solidFill>
                        <a:effectLst/>
                        <a:latin typeface="Arial" panose="020B0604020202020204" pitchFamily="34" charset="0"/>
                        <a:cs typeface="Arial" panose="020B0604020202020204" pitchFamily="34" charset="0"/>
                      </a:endParaRP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tc>
                  <a:txBody>
                    <a:bodyPr/>
                    <a:lstStyle/>
                    <a:p>
                      <a:pPr marR="0" indent="0" algn="l" rtl="0">
                        <a:lnSpc>
                          <a:spcPct val="119000"/>
                        </a:lnSpc>
                        <a:spcBef>
                          <a:spcPts val="0"/>
                        </a:spcBef>
                        <a:spcAft>
                          <a:spcPts val="600"/>
                        </a:spcAft>
                      </a:pPr>
                      <a:r>
                        <a:rPr lang="en-GB" sz="1200" b="1" kern="1400">
                          <a:ln>
                            <a:noFill/>
                          </a:ln>
                          <a:solidFill>
                            <a:srgbClr val="000000"/>
                          </a:solidFill>
                          <a:effectLst/>
                          <a:latin typeface="Arial" panose="020B0604020202020204" pitchFamily="34" charset="0"/>
                          <a:cs typeface="Arial" panose="020B0604020202020204" pitchFamily="34" charset="0"/>
                        </a:rPr>
                        <a:t> </a:t>
                      </a:r>
                      <a:endParaRPr lang="en-GB" sz="1200" kern="1400">
                        <a:ln>
                          <a:noFill/>
                        </a:ln>
                        <a:solidFill>
                          <a:srgbClr val="000000"/>
                        </a:solidFill>
                        <a:effectLst/>
                        <a:latin typeface="Arial" panose="020B0604020202020204" pitchFamily="34" charset="0"/>
                        <a:cs typeface="Arial" panose="020B0604020202020204" pitchFamily="34" charset="0"/>
                      </a:endParaRP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tc>
                  <a:txBody>
                    <a:bodyPr/>
                    <a:lstStyle/>
                    <a:p>
                      <a:pPr marR="0" indent="0" algn="l" rtl="0">
                        <a:lnSpc>
                          <a:spcPct val="119000"/>
                        </a:lnSpc>
                        <a:spcBef>
                          <a:spcPts val="0"/>
                        </a:spcBef>
                        <a:spcAft>
                          <a:spcPts val="600"/>
                        </a:spcAft>
                      </a:pPr>
                      <a:r>
                        <a:rPr lang="en-GB" sz="1200" b="1" kern="1400">
                          <a:ln>
                            <a:noFill/>
                          </a:ln>
                          <a:solidFill>
                            <a:srgbClr val="000000"/>
                          </a:solidFill>
                          <a:effectLst/>
                          <a:latin typeface="Arial" panose="020B0604020202020204" pitchFamily="34" charset="0"/>
                          <a:cs typeface="Arial" panose="020B0604020202020204" pitchFamily="34" charset="0"/>
                        </a:rPr>
                        <a:t> </a:t>
                      </a:r>
                      <a:endParaRPr lang="en-GB" sz="1200" kern="1400">
                        <a:ln>
                          <a:noFill/>
                        </a:ln>
                        <a:solidFill>
                          <a:srgbClr val="000000"/>
                        </a:solidFill>
                        <a:effectLst/>
                        <a:latin typeface="Arial" panose="020B0604020202020204" pitchFamily="34" charset="0"/>
                        <a:cs typeface="Arial" panose="020B0604020202020204" pitchFamily="34" charset="0"/>
                      </a:endParaRP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tc>
                  <a:txBody>
                    <a:bodyPr/>
                    <a:lstStyle/>
                    <a:p>
                      <a:pPr marR="0" indent="0" algn="l" rtl="0">
                        <a:lnSpc>
                          <a:spcPct val="119000"/>
                        </a:lnSpc>
                        <a:spcBef>
                          <a:spcPts val="0"/>
                        </a:spcBef>
                        <a:spcAft>
                          <a:spcPts val="600"/>
                        </a:spcAft>
                      </a:pPr>
                      <a:r>
                        <a:rPr lang="en-GB" sz="1200" b="1" kern="1400">
                          <a:ln>
                            <a:noFill/>
                          </a:ln>
                          <a:solidFill>
                            <a:srgbClr val="000000"/>
                          </a:solidFill>
                          <a:effectLst/>
                          <a:latin typeface="Arial" panose="020B0604020202020204" pitchFamily="34" charset="0"/>
                          <a:cs typeface="Arial" panose="020B0604020202020204" pitchFamily="34" charset="0"/>
                        </a:rPr>
                        <a:t> </a:t>
                      </a:r>
                      <a:endParaRPr lang="en-GB" sz="1200" kern="1400">
                        <a:ln>
                          <a:noFill/>
                        </a:ln>
                        <a:solidFill>
                          <a:srgbClr val="000000"/>
                        </a:solidFill>
                        <a:effectLst/>
                        <a:latin typeface="Arial" panose="020B0604020202020204" pitchFamily="34" charset="0"/>
                        <a:cs typeface="Arial" panose="020B0604020202020204" pitchFamily="34" charset="0"/>
                      </a:endParaRP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extLst>
                  <a:ext uri="{0D108BD9-81ED-4DB2-BD59-A6C34878D82A}">
                    <a16:rowId xmlns:a16="http://schemas.microsoft.com/office/drawing/2014/main" val="2688466375"/>
                  </a:ext>
                </a:extLst>
              </a:tr>
              <a:tr h="218354">
                <a:tc>
                  <a:txBody>
                    <a:bodyPr/>
                    <a:lstStyle/>
                    <a:p>
                      <a:pPr marR="0" indent="0" algn="l" rtl="0">
                        <a:lnSpc>
                          <a:spcPct val="119000"/>
                        </a:lnSpc>
                        <a:spcBef>
                          <a:spcPts val="0"/>
                        </a:spcBef>
                        <a:spcAft>
                          <a:spcPts val="600"/>
                        </a:spcAft>
                      </a:pPr>
                      <a:r>
                        <a:rPr lang="en-GB" sz="1200" kern="1400">
                          <a:ln>
                            <a:noFill/>
                          </a:ln>
                          <a:solidFill>
                            <a:srgbClr val="000000"/>
                          </a:solidFill>
                          <a:effectLst/>
                          <a:latin typeface="Arial" panose="020B0604020202020204" pitchFamily="34" charset="0"/>
                          <a:cs typeface="Arial" panose="020B0604020202020204" pitchFamily="34" charset="0"/>
                        </a:rPr>
                        <a:t>Orkney</a:t>
                      </a: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0" indent="0" algn="r" rtl="0">
                        <a:lnSpc>
                          <a:spcPct val="119000"/>
                        </a:lnSpc>
                        <a:spcBef>
                          <a:spcPts val="0"/>
                        </a:spcBef>
                        <a:spcAft>
                          <a:spcPts val="600"/>
                        </a:spcAft>
                      </a:pPr>
                      <a:r>
                        <a:rPr lang="en-GB" sz="1200" kern="1400">
                          <a:ln>
                            <a:noFill/>
                          </a:ln>
                          <a:solidFill>
                            <a:srgbClr val="000000"/>
                          </a:solidFill>
                          <a:effectLst/>
                          <a:latin typeface="Arial" panose="020B0604020202020204" pitchFamily="34" charset="0"/>
                          <a:cs typeface="Arial" panose="020B0604020202020204" pitchFamily="34" charset="0"/>
                        </a:rPr>
                        <a:t>22.4</a:t>
                      </a: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0" indent="0" algn="l" rtl="0">
                        <a:lnSpc>
                          <a:spcPct val="119000"/>
                        </a:lnSpc>
                        <a:spcBef>
                          <a:spcPts val="0"/>
                        </a:spcBef>
                        <a:spcAft>
                          <a:spcPts val="600"/>
                        </a:spcAft>
                      </a:pPr>
                      <a:r>
                        <a:rPr lang="en-GB" sz="1200" b="1" kern="1400">
                          <a:ln>
                            <a:noFill/>
                          </a:ln>
                          <a:solidFill>
                            <a:srgbClr val="FF0000"/>
                          </a:solidFill>
                          <a:effectLst/>
                          <a:latin typeface="Arial" panose="020B0604020202020204" pitchFamily="34" charset="0"/>
                          <a:cs typeface="Arial" panose="020B0604020202020204" pitchFamily="34" charset="0"/>
                        </a:rPr>
                        <a:t> </a:t>
                      </a:r>
                      <a:endParaRPr lang="en-GB" sz="1200" kern="1400">
                        <a:ln>
                          <a:noFill/>
                        </a:ln>
                        <a:solidFill>
                          <a:srgbClr val="000000"/>
                        </a:solidFill>
                        <a:effectLst/>
                        <a:latin typeface="Arial" panose="020B0604020202020204" pitchFamily="34" charset="0"/>
                        <a:cs typeface="Arial" panose="020B0604020202020204" pitchFamily="34" charset="0"/>
                      </a:endParaRP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0" indent="0" algn="l" rtl="0">
                        <a:lnSpc>
                          <a:spcPct val="119000"/>
                        </a:lnSpc>
                        <a:spcBef>
                          <a:spcPts val="0"/>
                        </a:spcBef>
                        <a:spcAft>
                          <a:spcPts val="600"/>
                        </a:spcAft>
                      </a:pPr>
                      <a:r>
                        <a:rPr lang="en-GB" sz="1200" b="1" kern="1400">
                          <a:ln>
                            <a:noFill/>
                          </a:ln>
                          <a:solidFill>
                            <a:srgbClr val="FF0000"/>
                          </a:solidFill>
                          <a:effectLst/>
                          <a:latin typeface="Arial" panose="020B0604020202020204" pitchFamily="34" charset="0"/>
                          <a:cs typeface="Arial" panose="020B0604020202020204" pitchFamily="34" charset="0"/>
                        </a:rPr>
                        <a:t> </a:t>
                      </a:r>
                      <a:endParaRPr lang="en-GB" sz="1200" kern="1400">
                        <a:ln>
                          <a:noFill/>
                        </a:ln>
                        <a:solidFill>
                          <a:srgbClr val="000000"/>
                        </a:solidFill>
                        <a:effectLst/>
                        <a:latin typeface="Arial" panose="020B0604020202020204" pitchFamily="34" charset="0"/>
                        <a:cs typeface="Arial" panose="020B0604020202020204" pitchFamily="34" charset="0"/>
                      </a:endParaRP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0" indent="0" algn="l" rtl="0">
                        <a:lnSpc>
                          <a:spcPct val="119000"/>
                        </a:lnSpc>
                        <a:spcBef>
                          <a:spcPts val="0"/>
                        </a:spcBef>
                        <a:spcAft>
                          <a:spcPts val="600"/>
                        </a:spcAft>
                      </a:pPr>
                      <a:r>
                        <a:rPr lang="en-GB" sz="1200" b="1" kern="1400">
                          <a:ln>
                            <a:noFill/>
                          </a:ln>
                          <a:solidFill>
                            <a:srgbClr val="FF0000"/>
                          </a:solidFill>
                          <a:effectLst/>
                          <a:latin typeface="Arial" panose="020B0604020202020204" pitchFamily="34" charset="0"/>
                          <a:cs typeface="Arial" panose="020B0604020202020204" pitchFamily="34" charset="0"/>
                        </a:rPr>
                        <a:t> </a:t>
                      </a:r>
                      <a:endParaRPr lang="en-GB" sz="1200" kern="1400">
                        <a:ln>
                          <a:noFill/>
                        </a:ln>
                        <a:solidFill>
                          <a:srgbClr val="000000"/>
                        </a:solidFill>
                        <a:effectLst/>
                        <a:latin typeface="Arial" panose="020B0604020202020204" pitchFamily="34" charset="0"/>
                        <a:cs typeface="Arial" panose="020B0604020202020204" pitchFamily="34" charset="0"/>
                      </a:endParaRP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R="0" indent="0" algn="l" rtl="0">
                        <a:lnSpc>
                          <a:spcPct val="119000"/>
                        </a:lnSpc>
                        <a:spcBef>
                          <a:spcPts val="0"/>
                        </a:spcBef>
                        <a:spcAft>
                          <a:spcPts val="600"/>
                        </a:spcAft>
                      </a:pPr>
                      <a:r>
                        <a:rPr lang="en-GB" sz="1200" b="1" kern="1400">
                          <a:ln>
                            <a:noFill/>
                          </a:ln>
                          <a:solidFill>
                            <a:srgbClr val="000000"/>
                          </a:solidFill>
                          <a:effectLst/>
                          <a:latin typeface="Arial" panose="020B0604020202020204" pitchFamily="34" charset="0"/>
                          <a:cs typeface="Arial" panose="020B0604020202020204" pitchFamily="34" charset="0"/>
                        </a:rPr>
                        <a:t> </a:t>
                      </a:r>
                      <a:endParaRPr lang="en-GB" sz="1200" kern="1400">
                        <a:ln>
                          <a:noFill/>
                        </a:ln>
                        <a:solidFill>
                          <a:srgbClr val="000000"/>
                        </a:solidFill>
                        <a:effectLst/>
                        <a:latin typeface="Arial" panose="020B0604020202020204" pitchFamily="34" charset="0"/>
                        <a:cs typeface="Arial" panose="020B0604020202020204" pitchFamily="34" charset="0"/>
                      </a:endParaRP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R="0" indent="0" algn="l" rtl="0">
                        <a:lnSpc>
                          <a:spcPct val="119000"/>
                        </a:lnSpc>
                        <a:spcBef>
                          <a:spcPts val="0"/>
                        </a:spcBef>
                        <a:spcAft>
                          <a:spcPts val="600"/>
                        </a:spcAft>
                      </a:pPr>
                      <a:r>
                        <a:rPr lang="en-GB" sz="1200" b="1" kern="1400">
                          <a:ln>
                            <a:noFill/>
                          </a:ln>
                          <a:solidFill>
                            <a:srgbClr val="000000"/>
                          </a:solidFill>
                          <a:effectLst/>
                          <a:latin typeface="Arial" panose="020B0604020202020204" pitchFamily="34" charset="0"/>
                          <a:cs typeface="Arial" panose="020B0604020202020204" pitchFamily="34" charset="0"/>
                        </a:rPr>
                        <a:t> </a:t>
                      </a:r>
                      <a:endParaRPr lang="en-GB" sz="1200" kern="1400">
                        <a:ln>
                          <a:noFill/>
                        </a:ln>
                        <a:solidFill>
                          <a:srgbClr val="000000"/>
                        </a:solidFill>
                        <a:effectLst/>
                        <a:latin typeface="Arial" panose="020B0604020202020204" pitchFamily="34" charset="0"/>
                        <a:cs typeface="Arial" panose="020B0604020202020204" pitchFamily="34" charset="0"/>
                      </a:endParaRP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extLst>
                  <a:ext uri="{0D108BD9-81ED-4DB2-BD59-A6C34878D82A}">
                    <a16:rowId xmlns:a16="http://schemas.microsoft.com/office/drawing/2014/main" val="594628773"/>
                  </a:ext>
                </a:extLst>
              </a:tr>
              <a:tr h="218343">
                <a:tc>
                  <a:txBody>
                    <a:bodyPr/>
                    <a:lstStyle/>
                    <a:p>
                      <a:pPr marR="0" indent="0" algn="l" rtl="0">
                        <a:lnSpc>
                          <a:spcPct val="119000"/>
                        </a:lnSpc>
                        <a:spcBef>
                          <a:spcPts val="0"/>
                        </a:spcBef>
                        <a:spcAft>
                          <a:spcPts val="600"/>
                        </a:spcAft>
                      </a:pPr>
                      <a:r>
                        <a:rPr lang="en-GB" sz="1200" kern="1400">
                          <a:ln>
                            <a:noFill/>
                          </a:ln>
                          <a:solidFill>
                            <a:srgbClr val="000000"/>
                          </a:solidFill>
                          <a:effectLst/>
                          <a:latin typeface="Arial" panose="020B0604020202020204" pitchFamily="34" charset="0"/>
                          <a:cs typeface="Arial" panose="020B0604020202020204" pitchFamily="34" charset="0"/>
                        </a:rPr>
                        <a:t>Angus</a:t>
                      </a: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0" indent="0" algn="r" rtl="0">
                        <a:lnSpc>
                          <a:spcPct val="119000"/>
                        </a:lnSpc>
                        <a:spcBef>
                          <a:spcPts val="0"/>
                        </a:spcBef>
                        <a:spcAft>
                          <a:spcPts val="600"/>
                        </a:spcAft>
                      </a:pPr>
                      <a:r>
                        <a:rPr lang="en-GB" sz="1200" kern="1400">
                          <a:ln>
                            <a:noFill/>
                          </a:ln>
                          <a:solidFill>
                            <a:srgbClr val="000000"/>
                          </a:solidFill>
                          <a:effectLst/>
                          <a:latin typeface="Arial" panose="020B0604020202020204" pitchFamily="34" charset="0"/>
                          <a:cs typeface="Arial" panose="020B0604020202020204" pitchFamily="34" charset="0"/>
                        </a:rPr>
                        <a:t>116</a:t>
                      </a: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0" indent="0" algn="l" rtl="0">
                        <a:lnSpc>
                          <a:spcPct val="119000"/>
                        </a:lnSpc>
                        <a:spcBef>
                          <a:spcPts val="0"/>
                        </a:spcBef>
                        <a:spcAft>
                          <a:spcPts val="600"/>
                        </a:spcAft>
                      </a:pPr>
                      <a:r>
                        <a:rPr lang="en-GB" sz="1200" b="1" kern="1400">
                          <a:ln>
                            <a:noFill/>
                          </a:ln>
                          <a:solidFill>
                            <a:srgbClr val="000000"/>
                          </a:solidFill>
                          <a:effectLst/>
                          <a:latin typeface="Arial" panose="020B0604020202020204" pitchFamily="34" charset="0"/>
                          <a:cs typeface="Arial" panose="020B0604020202020204" pitchFamily="34" charset="0"/>
                        </a:rPr>
                        <a:t> </a:t>
                      </a:r>
                      <a:endParaRPr lang="en-GB" sz="1200" kern="1400">
                        <a:ln>
                          <a:noFill/>
                        </a:ln>
                        <a:solidFill>
                          <a:srgbClr val="000000"/>
                        </a:solidFill>
                        <a:effectLst/>
                        <a:latin typeface="Arial" panose="020B0604020202020204" pitchFamily="34" charset="0"/>
                        <a:cs typeface="Arial" panose="020B0604020202020204" pitchFamily="34" charset="0"/>
                      </a:endParaRP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tc>
                  <a:txBody>
                    <a:bodyPr/>
                    <a:lstStyle/>
                    <a:p>
                      <a:pPr marR="0" indent="0" algn="l" rtl="0">
                        <a:lnSpc>
                          <a:spcPct val="119000"/>
                        </a:lnSpc>
                        <a:spcBef>
                          <a:spcPts val="0"/>
                        </a:spcBef>
                        <a:spcAft>
                          <a:spcPts val="600"/>
                        </a:spcAft>
                      </a:pPr>
                      <a:r>
                        <a:rPr lang="en-GB" sz="1200" b="1" kern="1400">
                          <a:ln>
                            <a:noFill/>
                          </a:ln>
                          <a:solidFill>
                            <a:srgbClr val="000000"/>
                          </a:solidFill>
                          <a:effectLst/>
                          <a:latin typeface="Arial" panose="020B0604020202020204" pitchFamily="34" charset="0"/>
                          <a:cs typeface="Arial" panose="020B0604020202020204" pitchFamily="34" charset="0"/>
                        </a:rPr>
                        <a:t> </a:t>
                      </a:r>
                      <a:endParaRPr lang="en-GB" sz="1200" kern="1400">
                        <a:ln>
                          <a:noFill/>
                        </a:ln>
                        <a:solidFill>
                          <a:srgbClr val="000000"/>
                        </a:solidFill>
                        <a:effectLst/>
                        <a:latin typeface="Arial" panose="020B0604020202020204" pitchFamily="34" charset="0"/>
                        <a:cs typeface="Arial" panose="020B0604020202020204" pitchFamily="34" charset="0"/>
                      </a:endParaRP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tc>
                  <a:txBody>
                    <a:bodyPr/>
                    <a:lstStyle/>
                    <a:p>
                      <a:pPr marR="0" indent="0" algn="l" rtl="0">
                        <a:lnSpc>
                          <a:spcPct val="119000"/>
                        </a:lnSpc>
                        <a:spcBef>
                          <a:spcPts val="0"/>
                        </a:spcBef>
                        <a:spcAft>
                          <a:spcPts val="600"/>
                        </a:spcAft>
                      </a:pPr>
                      <a:r>
                        <a:rPr lang="en-GB" sz="1200" b="1" kern="1400">
                          <a:ln>
                            <a:noFill/>
                          </a:ln>
                          <a:solidFill>
                            <a:srgbClr val="000000"/>
                          </a:solidFill>
                          <a:effectLst/>
                          <a:latin typeface="Arial" panose="020B0604020202020204" pitchFamily="34" charset="0"/>
                          <a:cs typeface="Arial" panose="020B0604020202020204" pitchFamily="34" charset="0"/>
                        </a:rPr>
                        <a:t> </a:t>
                      </a:r>
                      <a:endParaRPr lang="en-GB" sz="1200" kern="1400">
                        <a:ln>
                          <a:noFill/>
                        </a:ln>
                        <a:solidFill>
                          <a:srgbClr val="000000"/>
                        </a:solidFill>
                        <a:effectLst/>
                        <a:latin typeface="Arial" panose="020B0604020202020204" pitchFamily="34" charset="0"/>
                        <a:cs typeface="Arial" panose="020B0604020202020204" pitchFamily="34" charset="0"/>
                      </a:endParaRP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R="0" indent="0" algn="l" rtl="0">
                        <a:lnSpc>
                          <a:spcPct val="119000"/>
                        </a:lnSpc>
                        <a:spcBef>
                          <a:spcPts val="0"/>
                        </a:spcBef>
                        <a:spcAft>
                          <a:spcPts val="600"/>
                        </a:spcAft>
                      </a:pPr>
                      <a:r>
                        <a:rPr lang="en-GB" sz="1200" b="1" kern="1400">
                          <a:ln>
                            <a:noFill/>
                          </a:ln>
                          <a:solidFill>
                            <a:srgbClr val="000000"/>
                          </a:solidFill>
                          <a:effectLst/>
                          <a:latin typeface="Arial" panose="020B0604020202020204" pitchFamily="34" charset="0"/>
                          <a:cs typeface="Arial" panose="020B0604020202020204" pitchFamily="34" charset="0"/>
                        </a:rPr>
                        <a:t> </a:t>
                      </a:r>
                      <a:endParaRPr lang="en-GB" sz="1200" kern="1400">
                        <a:ln>
                          <a:noFill/>
                        </a:ln>
                        <a:solidFill>
                          <a:srgbClr val="000000"/>
                        </a:solidFill>
                        <a:effectLst/>
                        <a:latin typeface="Arial" panose="020B0604020202020204" pitchFamily="34" charset="0"/>
                        <a:cs typeface="Arial" panose="020B0604020202020204" pitchFamily="34" charset="0"/>
                      </a:endParaRP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tc>
                  <a:txBody>
                    <a:bodyPr/>
                    <a:lstStyle/>
                    <a:p>
                      <a:pPr marR="0" indent="0" algn="l" rtl="0">
                        <a:lnSpc>
                          <a:spcPct val="119000"/>
                        </a:lnSpc>
                        <a:spcBef>
                          <a:spcPts val="0"/>
                        </a:spcBef>
                        <a:spcAft>
                          <a:spcPts val="600"/>
                        </a:spcAft>
                      </a:pPr>
                      <a:r>
                        <a:rPr lang="en-GB" sz="1200" b="1" kern="1400">
                          <a:ln>
                            <a:noFill/>
                          </a:ln>
                          <a:solidFill>
                            <a:srgbClr val="000000"/>
                          </a:solidFill>
                          <a:effectLst/>
                          <a:latin typeface="Arial" panose="020B0604020202020204" pitchFamily="34" charset="0"/>
                          <a:cs typeface="Arial" panose="020B0604020202020204" pitchFamily="34" charset="0"/>
                        </a:rPr>
                        <a:t> </a:t>
                      </a:r>
                      <a:endParaRPr lang="en-GB" sz="1200" kern="1400">
                        <a:ln>
                          <a:noFill/>
                        </a:ln>
                        <a:solidFill>
                          <a:srgbClr val="000000"/>
                        </a:solidFill>
                        <a:effectLst/>
                        <a:latin typeface="Arial" panose="020B0604020202020204" pitchFamily="34" charset="0"/>
                        <a:cs typeface="Arial" panose="020B0604020202020204" pitchFamily="34" charset="0"/>
                      </a:endParaRP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extLst>
                  <a:ext uri="{0D108BD9-81ED-4DB2-BD59-A6C34878D82A}">
                    <a16:rowId xmlns:a16="http://schemas.microsoft.com/office/drawing/2014/main" val="1579960562"/>
                  </a:ext>
                </a:extLst>
              </a:tr>
              <a:tr h="218343">
                <a:tc>
                  <a:txBody>
                    <a:bodyPr/>
                    <a:lstStyle/>
                    <a:p>
                      <a:pPr marR="0" indent="0" algn="l" rtl="0">
                        <a:lnSpc>
                          <a:spcPct val="119000"/>
                        </a:lnSpc>
                        <a:spcBef>
                          <a:spcPts val="0"/>
                        </a:spcBef>
                        <a:spcAft>
                          <a:spcPts val="600"/>
                        </a:spcAft>
                      </a:pPr>
                      <a:r>
                        <a:rPr lang="en-GB" sz="1200" kern="1400">
                          <a:ln>
                            <a:noFill/>
                          </a:ln>
                          <a:solidFill>
                            <a:srgbClr val="000000"/>
                          </a:solidFill>
                          <a:effectLst/>
                          <a:latin typeface="Arial" panose="020B0604020202020204" pitchFamily="34" charset="0"/>
                          <a:cs typeface="Arial" panose="020B0604020202020204" pitchFamily="34" charset="0"/>
                        </a:rPr>
                        <a:t>Edinburgh</a:t>
                      </a: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0" indent="0" algn="r" rtl="0">
                        <a:lnSpc>
                          <a:spcPct val="119000"/>
                        </a:lnSpc>
                        <a:spcBef>
                          <a:spcPts val="0"/>
                        </a:spcBef>
                        <a:spcAft>
                          <a:spcPts val="600"/>
                        </a:spcAft>
                      </a:pPr>
                      <a:r>
                        <a:rPr lang="en-GB" sz="1200" kern="1400">
                          <a:ln>
                            <a:noFill/>
                          </a:ln>
                          <a:solidFill>
                            <a:srgbClr val="000000"/>
                          </a:solidFill>
                          <a:effectLst/>
                          <a:latin typeface="Arial" panose="020B0604020202020204" pitchFamily="34" charset="0"/>
                          <a:cs typeface="Arial" panose="020B0604020202020204" pitchFamily="34" charset="0"/>
                        </a:rPr>
                        <a:t>548</a:t>
                      </a: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0" indent="0" algn="l" rtl="0">
                        <a:lnSpc>
                          <a:spcPct val="119000"/>
                        </a:lnSpc>
                        <a:spcBef>
                          <a:spcPts val="0"/>
                        </a:spcBef>
                        <a:spcAft>
                          <a:spcPts val="600"/>
                        </a:spcAft>
                      </a:pPr>
                      <a:r>
                        <a:rPr lang="en-GB" sz="1200" kern="1400">
                          <a:ln>
                            <a:noFill/>
                          </a:ln>
                          <a:solidFill>
                            <a:srgbClr val="000000"/>
                          </a:solidFill>
                          <a:effectLst/>
                          <a:latin typeface="Arial" panose="020B0604020202020204" pitchFamily="34" charset="0"/>
                          <a:cs typeface="Arial" panose="020B0604020202020204" pitchFamily="34" charset="0"/>
                        </a:rPr>
                        <a:t> </a:t>
                      </a: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0" indent="0" algn="l" rtl="0">
                        <a:lnSpc>
                          <a:spcPct val="119000"/>
                        </a:lnSpc>
                        <a:spcBef>
                          <a:spcPts val="0"/>
                        </a:spcBef>
                        <a:spcAft>
                          <a:spcPts val="600"/>
                        </a:spcAft>
                      </a:pPr>
                      <a:r>
                        <a:rPr lang="en-GB" sz="1200" kern="1400">
                          <a:ln>
                            <a:noFill/>
                          </a:ln>
                          <a:solidFill>
                            <a:srgbClr val="000000"/>
                          </a:solidFill>
                          <a:effectLst/>
                          <a:latin typeface="Arial" panose="020B0604020202020204" pitchFamily="34" charset="0"/>
                          <a:cs typeface="Arial" panose="020B0604020202020204" pitchFamily="34" charset="0"/>
                        </a:rPr>
                        <a:t> </a:t>
                      </a: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0" indent="0" algn="l" rtl="0">
                        <a:lnSpc>
                          <a:spcPct val="119000"/>
                        </a:lnSpc>
                        <a:spcBef>
                          <a:spcPts val="0"/>
                        </a:spcBef>
                        <a:spcAft>
                          <a:spcPts val="600"/>
                        </a:spcAft>
                      </a:pPr>
                      <a:r>
                        <a:rPr lang="en-GB" sz="1200" kern="1400">
                          <a:ln>
                            <a:noFill/>
                          </a:ln>
                          <a:solidFill>
                            <a:srgbClr val="000000"/>
                          </a:solidFill>
                          <a:effectLst/>
                          <a:latin typeface="Arial" panose="020B0604020202020204" pitchFamily="34" charset="0"/>
                          <a:cs typeface="Arial" panose="020B0604020202020204" pitchFamily="34" charset="0"/>
                        </a:rPr>
                        <a:t> </a:t>
                      </a: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tc>
                  <a:txBody>
                    <a:bodyPr/>
                    <a:lstStyle/>
                    <a:p>
                      <a:pPr marR="0" indent="0" algn="l" rtl="0">
                        <a:lnSpc>
                          <a:spcPct val="119000"/>
                        </a:lnSpc>
                        <a:spcBef>
                          <a:spcPts val="0"/>
                        </a:spcBef>
                        <a:spcAft>
                          <a:spcPts val="600"/>
                        </a:spcAft>
                      </a:pPr>
                      <a:r>
                        <a:rPr lang="en-GB" sz="1200" kern="1400">
                          <a:ln>
                            <a:noFill/>
                          </a:ln>
                          <a:solidFill>
                            <a:srgbClr val="000000"/>
                          </a:solidFill>
                          <a:effectLst/>
                          <a:latin typeface="Arial" panose="020B0604020202020204" pitchFamily="34" charset="0"/>
                          <a:cs typeface="Arial" panose="020B0604020202020204" pitchFamily="34" charset="0"/>
                        </a:rPr>
                        <a:t> </a:t>
                      </a: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0" indent="0" algn="l" rtl="0">
                        <a:lnSpc>
                          <a:spcPct val="119000"/>
                        </a:lnSpc>
                        <a:spcBef>
                          <a:spcPts val="0"/>
                        </a:spcBef>
                        <a:spcAft>
                          <a:spcPts val="600"/>
                        </a:spcAft>
                      </a:pPr>
                      <a:r>
                        <a:rPr lang="en-GB" sz="1200" kern="1400">
                          <a:ln>
                            <a:noFill/>
                          </a:ln>
                          <a:solidFill>
                            <a:srgbClr val="000000"/>
                          </a:solidFill>
                          <a:effectLst/>
                          <a:latin typeface="Arial" panose="020B0604020202020204" pitchFamily="34" charset="0"/>
                          <a:cs typeface="Arial" panose="020B0604020202020204" pitchFamily="34" charset="0"/>
                        </a:rPr>
                        <a:t> </a:t>
                      </a: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extLst>
                  <a:ext uri="{0D108BD9-81ED-4DB2-BD59-A6C34878D82A}">
                    <a16:rowId xmlns:a16="http://schemas.microsoft.com/office/drawing/2014/main" val="3850345078"/>
                  </a:ext>
                </a:extLst>
              </a:tr>
              <a:tr h="218354">
                <a:tc>
                  <a:txBody>
                    <a:bodyPr/>
                    <a:lstStyle/>
                    <a:p>
                      <a:pPr marR="0" indent="0" algn="l" rtl="0">
                        <a:lnSpc>
                          <a:spcPct val="119000"/>
                        </a:lnSpc>
                        <a:spcBef>
                          <a:spcPts val="0"/>
                        </a:spcBef>
                        <a:spcAft>
                          <a:spcPts val="600"/>
                        </a:spcAft>
                      </a:pPr>
                      <a:r>
                        <a:rPr lang="en-GB" sz="1200" kern="1400">
                          <a:ln>
                            <a:noFill/>
                          </a:ln>
                          <a:solidFill>
                            <a:srgbClr val="000000"/>
                          </a:solidFill>
                          <a:effectLst/>
                          <a:latin typeface="Arial" panose="020B0604020202020204" pitchFamily="34" charset="0"/>
                          <a:cs typeface="Arial" panose="020B0604020202020204" pitchFamily="34" charset="0"/>
                        </a:rPr>
                        <a:t>East Renfrewshire</a:t>
                      </a: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0" indent="0" algn="r" rtl="0">
                        <a:lnSpc>
                          <a:spcPct val="119000"/>
                        </a:lnSpc>
                        <a:spcBef>
                          <a:spcPts val="0"/>
                        </a:spcBef>
                        <a:spcAft>
                          <a:spcPts val="600"/>
                        </a:spcAft>
                      </a:pPr>
                      <a:r>
                        <a:rPr lang="en-GB" sz="1200" kern="1400">
                          <a:ln>
                            <a:noFill/>
                          </a:ln>
                          <a:solidFill>
                            <a:srgbClr val="000000"/>
                          </a:solidFill>
                          <a:effectLst/>
                          <a:latin typeface="Arial" panose="020B0604020202020204" pitchFamily="34" charset="0"/>
                          <a:cs typeface="Arial" panose="020B0604020202020204" pitchFamily="34" charset="0"/>
                        </a:rPr>
                        <a:t>96</a:t>
                      </a: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0" indent="0" algn="l" rtl="0">
                        <a:lnSpc>
                          <a:spcPct val="119000"/>
                        </a:lnSpc>
                        <a:spcBef>
                          <a:spcPts val="0"/>
                        </a:spcBef>
                        <a:spcAft>
                          <a:spcPts val="600"/>
                        </a:spcAft>
                      </a:pPr>
                      <a:r>
                        <a:rPr lang="en-GB" sz="1200" kern="1400">
                          <a:ln>
                            <a:noFill/>
                          </a:ln>
                          <a:solidFill>
                            <a:srgbClr val="000000"/>
                          </a:solidFill>
                          <a:effectLst/>
                          <a:latin typeface="Arial" panose="020B0604020202020204" pitchFamily="34" charset="0"/>
                          <a:cs typeface="Arial" panose="020B0604020202020204" pitchFamily="34" charset="0"/>
                        </a:rPr>
                        <a:t> </a:t>
                      </a: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0" indent="0" algn="l" rtl="0">
                        <a:lnSpc>
                          <a:spcPct val="119000"/>
                        </a:lnSpc>
                        <a:spcBef>
                          <a:spcPts val="0"/>
                        </a:spcBef>
                        <a:spcAft>
                          <a:spcPts val="600"/>
                        </a:spcAft>
                      </a:pPr>
                      <a:r>
                        <a:rPr lang="en-GB" sz="1200" kern="1400">
                          <a:ln>
                            <a:noFill/>
                          </a:ln>
                          <a:solidFill>
                            <a:srgbClr val="000000"/>
                          </a:solidFill>
                          <a:effectLst/>
                          <a:latin typeface="Arial" panose="020B0604020202020204" pitchFamily="34" charset="0"/>
                          <a:cs typeface="Arial" panose="020B0604020202020204" pitchFamily="34" charset="0"/>
                        </a:rPr>
                        <a:t> </a:t>
                      </a: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0" indent="0" algn="l" rtl="0">
                        <a:lnSpc>
                          <a:spcPct val="119000"/>
                        </a:lnSpc>
                        <a:spcBef>
                          <a:spcPts val="0"/>
                        </a:spcBef>
                        <a:spcAft>
                          <a:spcPts val="600"/>
                        </a:spcAft>
                      </a:pPr>
                      <a:r>
                        <a:rPr lang="en-GB" sz="1200" kern="1400">
                          <a:ln>
                            <a:noFill/>
                          </a:ln>
                          <a:solidFill>
                            <a:srgbClr val="000000"/>
                          </a:solidFill>
                          <a:effectLst/>
                          <a:latin typeface="Arial" panose="020B0604020202020204" pitchFamily="34" charset="0"/>
                          <a:cs typeface="Arial" panose="020B0604020202020204" pitchFamily="34" charset="0"/>
                        </a:rPr>
                        <a:t> </a:t>
                      </a: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R="0" indent="0" algn="l" rtl="0">
                        <a:lnSpc>
                          <a:spcPct val="119000"/>
                        </a:lnSpc>
                        <a:spcBef>
                          <a:spcPts val="0"/>
                        </a:spcBef>
                        <a:spcAft>
                          <a:spcPts val="600"/>
                        </a:spcAft>
                      </a:pPr>
                      <a:r>
                        <a:rPr lang="en-GB" sz="1200" kern="1400">
                          <a:ln>
                            <a:noFill/>
                          </a:ln>
                          <a:solidFill>
                            <a:srgbClr val="000000"/>
                          </a:solidFill>
                          <a:effectLst/>
                          <a:latin typeface="Arial" panose="020B0604020202020204" pitchFamily="34" charset="0"/>
                          <a:cs typeface="Arial" panose="020B0604020202020204" pitchFamily="34" charset="0"/>
                        </a:rPr>
                        <a:t> </a:t>
                      </a: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tc>
                  <a:txBody>
                    <a:bodyPr/>
                    <a:lstStyle/>
                    <a:p>
                      <a:pPr marR="0" indent="0" algn="l" rtl="0">
                        <a:lnSpc>
                          <a:spcPct val="119000"/>
                        </a:lnSpc>
                        <a:spcBef>
                          <a:spcPts val="0"/>
                        </a:spcBef>
                        <a:spcAft>
                          <a:spcPts val="600"/>
                        </a:spcAft>
                      </a:pPr>
                      <a:r>
                        <a:rPr lang="en-GB" sz="1200" kern="1400">
                          <a:ln>
                            <a:noFill/>
                          </a:ln>
                          <a:solidFill>
                            <a:srgbClr val="000000"/>
                          </a:solidFill>
                          <a:effectLst/>
                          <a:latin typeface="Arial" panose="020B0604020202020204" pitchFamily="34" charset="0"/>
                          <a:cs typeface="Arial" panose="020B0604020202020204" pitchFamily="34" charset="0"/>
                        </a:rPr>
                        <a:t> </a:t>
                      </a: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71933277"/>
                  </a:ext>
                </a:extLst>
              </a:tr>
              <a:tr h="232913">
                <a:tc>
                  <a:txBody>
                    <a:bodyPr/>
                    <a:lstStyle/>
                    <a:p>
                      <a:pPr marR="0" indent="0" algn="l" rtl="0">
                        <a:lnSpc>
                          <a:spcPct val="119000"/>
                        </a:lnSpc>
                        <a:spcBef>
                          <a:spcPts val="0"/>
                        </a:spcBef>
                        <a:spcAft>
                          <a:spcPts val="600"/>
                        </a:spcAft>
                      </a:pPr>
                      <a:r>
                        <a:rPr lang="en-GB" sz="1200" kern="1400">
                          <a:ln>
                            <a:noFill/>
                          </a:ln>
                          <a:solidFill>
                            <a:srgbClr val="000000"/>
                          </a:solidFill>
                          <a:effectLst/>
                          <a:latin typeface="Arial" panose="020B0604020202020204" pitchFamily="34" charset="0"/>
                          <a:cs typeface="Arial" panose="020B0604020202020204" pitchFamily="34" charset="0"/>
                        </a:rPr>
                        <a:t>Fife</a:t>
                      </a: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0" indent="0" algn="r" rtl="0">
                        <a:lnSpc>
                          <a:spcPct val="119000"/>
                        </a:lnSpc>
                        <a:spcBef>
                          <a:spcPts val="0"/>
                        </a:spcBef>
                        <a:spcAft>
                          <a:spcPts val="600"/>
                        </a:spcAft>
                      </a:pPr>
                      <a:r>
                        <a:rPr lang="en-GB" sz="1200" kern="1400">
                          <a:ln>
                            <a:noFill/>
                          </a:ln>
                          <a:solidFill>
                            <a:srgbClr val="000000"/>
                          </a:solidFill>
                          <a:effectLst/>
                          <a:latin typeface="Arial" panose="020B0604020202020204" pitchFamily="34" charset="0"/>
                          <a:cs typeface="Arial" panose="020B0604020202020204" pitchFamily="34" charset="0"/>
                        </a:rPr>
                        <a:t>374</a:t>
                      </a: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0" indent="0" algn="l" rtl="0">
                        <a:lnSpc>
                          <a:spcPct val="119000"/>
                        </a:lnSpc>
                        <a:spcBef>
                          <a:spcPts val="0"/>
                        </a:spcBef>
                        <a:spcAft>
                          <a:spcPts val="600"/>
                        </a:spcAft>
                      </a:pPr>
                      <a:r>
                        <a:rPr lang="en-GB" sz="1200" kern="1400">
                          <a:ln>
                            <a:noFill/>
                          </a:ln>
                          <a:solidFill>
                            <a:srgbClr val="000000"/>
                          </a:solidFill>
                          <a:effectLst/>
                          <a:latin typeface="Arial" panose="020B0604020202020204" pitchFamily="34" charset="0"/>
                          <a:cs typeface="Arial" panose="020B0604020202020204" pitchFamily="34" charset="0"/>
                        </a:rPr>
                        <a:t> </a:t>
                      </a: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0" indent="0" algn="l" rtl="0">
                        <a:lnSpc>
                          <a:spcPct val="119000"/>
                        </a:lnSpc>
                        <a:spcBef>
                          <a:spcPts val="0"/>
                        </a:spcBef>
                        <a:spcAft>
                          <a:spcPts val="600"/>
                        </a:spcAft>
                      </a:pPr>
                      <a:r>
                        <a:rPr lang="en-GB" sz="1200" kern="1400">
                          <a:ln>
                            <a:noFill/>
                          </a:ln>
                          <a:solidFill>
                            <a:srgbClr val="000000"/>
                          </a:solidFill>
                          <a:effectLst/>
                          <a:latin typeface="Arial" panose="020B0604020202020204" pitchFamily="34" charset="0"/>
                          <a:cs typeface="Arial" panose="020B0604020202020204" pitchFamily="34" charset="0"/>
                        </a:rPr>
                        <a:t> </a:t>
                      </a: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0" indent="0" algn="l" rtl="0">
                        <a:lnSpc>
                          <a:spcPct val="119000"/>
                        </a:lnSpc>
                        <a:spcBef>
                          <a:spcPts val="0"/>
                        </a:spcBef>
                        <a:spcAft>
                          <a:spcPts val="600"/>
                        </a:spcAft>
                      </a:pPr>
                      <a:r>
                        <a:rPr lang="en-GB" sz="1200" kern="1400">
                          <a:ln>
                            <a:noFill/>
                          </a:ln>
                          <a:solidFill>
                            <a:srgbClr val="000000"/>
                          </a:solidFill>
                          <a:effectLst/>
                          <a:latin typeface="Arial" panose="020B0604020202020204" pitchFamily="34" charset="0"/>
                          <a:cs typeface="Arial" panose="020B0604020202020204" pitchFamily="34" charset="0"/>
                        </a:rPr>
                        <a:t> </a:t>
                      </a: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R="0" indent="0" algn="l" rtl="0">
                        <a:lnSpc>
                          <a:spcPct val="119000"/>
                        </a:lnSpc>
                        <a:spcBef>
                          <a:spcPts val="0"/>
                        </a:spcBef>
                        <a:spcAft>
                          <a:spcPts val="600"/>
                        </a:spcAft>
                      </a:pPr>
                      <a:r>
                        <a:rPr lang="en-GB" sz="1200" kern="1400">
                          <a:ln>
                            <a:noFill/>
                          </a:ln>
                          <a:solidFill>
                            <a:srgbClr val="000000"/>
                          </a:solidFill>
                          <a:effectLst/>
                          <a:latin typeface="Arial" panose="020B0604020202020204" pitchFamily="34" charset="0"/>
                          <a:cs typeface="Arial" panose="020B0604020202020204" pitchFamily="34" charset="0"/>
                        </a:rPr>
                        <a:t> </a:t>
                      </a: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tc>
                  <a:txBody>
                    <a:bodyPr/>
                    <a:lstStyle/>
                    <a:p>
                      <a:pPr marR="0" indent="0" algn="l" rtl="0">
                        <a:lnSpc>
                          <a:spcPct val="119000"/>
                        </a:lnSpc>
                        <a:spcBef>
                          <a:spcPts val="0"/>
                        </a:spcBef>
                        <a:spcAft>
                          <a:spcPts val="600"/>
                        </a:spcAft>
                      </a:pPr>
                      <a:r>
                        <a:rPr lang="en-GB" sz="1200" kern="1400">
                          <a:ln>
                            <a:noFill/>
                          </a:ln>
                          <a:solidFill>
                            <a:srgbClr val="000000"/>
                          </a:solidFill>
                          <a:effectLst/>
                          <a:latin typeface="Arial" panose="020B0604020202020204" pitchFamily="34" charset="0"/>
                          <a:cs typeface="Arial" panose="020B0604020202020204" pitchFamily="34" charset="0"/>
                        </a:rPr>
                        <a:t> </a:t>
                      </a: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52760492"/>
                  </a:ext>
                </a:extLst>
              </a:tr>
              <a:tr h="218343">
                <a:tc>
                  <a:txBody>
                    <a:bodyPr/>
                    <a:lstStyle/>
                    <a:p>
                      <a:pPr marR="0" indent="0" algn="l" rtl="0">
                        <a:lnSpc>
                          <a:spcPct val="119000"/>
                        </a:lnSpc>
                        <a:spcBef>
                          <a:spcPts val="0"/>
                        </a:spcBef>
                        <a:spcAft>
                          <a:spcPts val="600"/>
                        </a:spcAft>
                      </a:pPr>
                      <a:r>
                        <a:rPr lang="en-GB" sz="1200" kern="1400">
                          <a:ln>
                            <a:noFill/>
                          </a:ln>
                          <a:solidFill>
                            <a:srgbClr val="000000"/>
                          </a:solidFill>
                          <a:effectLst/>
                          <a:latin typeface="Arial" panose="020B0604020202020204" pitchFamily="34" charset="0"/>
                          <a:cs typeface="Arial" panose="020B0604020202020204" pitchFamily="34" charset="0"/>
                        </a:rPr>
                        <a:t>South Ayrshire</a:t>
                      </a: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0" indent="0" algn="r" rtl="0">
                        <a:lnSpc>
                          <a:spcPct val="119000"/>
                        </a:lnSpc>
                        <a:spcBef>
                          <a:spcPts val="0"/>
                        </a:spcBef>
                        <a:spcAft>
                          <a:spcPts val="600"/>
                        </a:spcAft>
                      </a:pPr>
                      <a:r>
                        <a:rPr lang="en-GB" sz="1200" kern="1400">
                          <a:ln>
                            <a:noFill/>
                          </a:ln>
                          <a:solidFill>
                            <a:srgbClr val="000000"/>
                          </a:solidFill>
                          <a:effectLst/>
                          <a:latin typeface="Arial" panose="020B0604020202020204" pitchFamily="34" charset="0"/>
                          <a:cs typeface="Arial" panose="020B0604020202020204" pitchFamily="34" charset="0"/>
                        </a:rPr>
                        <a:t>110</a:t>
                      </a: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0" indent="0" algn="l" rtl="0">
                        <a:lnSpc>
                          <a:spcPct val="119000"/>
                        </a:lnSpc>
                        <a:spcBef>
                          <a:spcPts val="0"/>
                        </a:spcBef>
                        <a:spcAft>
                          <a:spcPts val="600"/>
                        </a:spcAft>
                      </a:pPr>
                      <a:r>
                        <a:rPr lang="en-GB" sz="1200" i="1" kern="1400">
                          <a:ln>
                            <a:noFill/>
                          </a:ln>
                          <a:solidFill>
                            <a:srgbClr val="000000"/>
                          </a:solidFill>
                          <a:effectLst/>
                          <a:latin typeface="Arial" panose="020B0604020202020204" pitchFamily="34" charset="0"/>
                          <a:cs typeface="Arial" panose="020B0604020202020204" pitchFamily="34" charset="0"/>
                        </a:rPr>
                        <a:t> </a:t>
                      </a:r>
                      <a:endParaRPr lang="en-GB" sz="1200" kern="1400">
                        <a:ln>
                          <a:noFill/>
                        </a:ln>
                        <a:solidFill>
                          <a:srgbClr val="000000"/>
                        </a:solidFill>
                        <a:effectLst/>
                        <a:latin typeface="Arial" panose="020B0604020202020204" pitchFamily="34" charset="0"/>
                        <a:cs typeface="Arial" panose="020B0604020202020204" pitchFamily="34" charset="0"/>
                      </a:endParaRP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0" indent="0" algn="l" rtl="0">
                        <a:lnSpc>
                          <a:spcPct val="119000"/>
                        </a:lnSpc>
                        <a:spcBef>
                          <a:spcPts val="0"/>
                        </a:spcBef>
                        <a:spcAft>
                          <a:spcPts val="600"/>
                        </a:spcAft>
                      </a:pPr>
                      <a:r>
                        <a:rPr lang="en-GB" sz="1200" i="1" kern="1400">
                          <a:ln>
                            <a:noFill/>
                          </a:ln>
                          <a:solidFill>
                            <a:srgbClr val="000000"/>
                          </a:solidFill>
                          <a:effectLst/>
                          <a:latin typeface="Arial" panose="020B0604020202020204" pitchFamily="34" charset="0"/>
                          <a:cs typeface="Arial" panose="020B0604020202020204" pitchFamily="34" charset="0"/>
                        </a:rPr>
                        <a:t> </a:t>
                      </a:r>
                      <a:endParaRPr lang="en-GB" sz="1200" kern="1400">
                        <a:ln>
                          <a:noFill/>
                        </a:ln>
                        <a:solidFill>
                          <a:srgbClr val="000000"/>
                        </a:solidFill>
                        <a:effectLst/>
                        <a:latin typeface="Arial" panose="020B0604020202020204" pitchFamily="34" charset="0"/>
                        <a:cs typeface="Arial" panose="020B0604020202020204" pitchFamily="34" charset="0"/>
                      </a:endParaRP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0" indent="0" algn="l" rtl="0">
                        <a:lnSpc>
                          <a:spcPct val="119000"/>
                        </a:lnSpc>
                        <a:spcBef>
                          <a:spcPts val="0"/>
                        </a:spcBef>
                        <a:spcAft>
                          <a:spcPts val="600"/>
                        </a:spcAft>
                      </a:pPr>
                      <a:r>
                        <a:rPr lang="en-GB" sz="1200" i="1" kern="1400">
                          <a:ln>
                            <a:noFill/>
                          </a:ln>
                          <a:solidFill>
                            <a:srgbClr val="000000"/>
                          </a:solidFill>
                          <a:effectLst/>
                          <a:latin typeface="Arial" panose="020B0604020202020204" pitchFamily="34" charset="0"/>
                          <a:cs typeface="Arial" panose="020B0604020202020204" pitchFamily="34" charset="0"/>
                        </a:rPr>
                        <a:t> </a:t>
                      </a:r>
                      <a:endParaRPr lang="en-GB" sz="1200" kern="1400">
                        <a:ln>
                          <a:noFill/>
                        </a:ln>
                        <a:solidFill>
                          <a:srgbClr val="000000"/>
                        </a:solidFill>
                        <a:effectLst/>
                        <a:latin typeface="Arial" panose="020B0604020202020204" pitchFamily="34" charset="0"/>
                        <a:cs typeface="Arial" panose="020B0604020202020204" pitchFamily="34" charset="0"/>
                      </a:endParaRP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lumMod val="75000"/>
                      </a:schemeClr>
                    </a:solidFill>
                  </a:tcPr>
                </a:tc>
                <a:tc>
                  <a:txBody>
                    <a:bodyPr/>
                    <a:lstStyle/>
                    <a:p>
                      <a:pPr marR="0" indent="0" algn="l" rtl="0">
                        <a:lnSpc>
                          <a:spcPct val="119000"/>
                        </a:lnSpc>
                        <a:spcBef>
                          <a:spcPts val="0"/>
                        </a:spcBef>
                        <a:spcAft>
                          <a:spcPts val="600"/>
                        </a:spcAft>
                      </a:pPr>
                      <a:r>
                        <a:rPr lang="en-GB" sz="1200" i="1" kern="1400">
                          <a:ln>
                            <a:noFill/>
                          </a:ln>
                          <a:solidFill>
                            <a:srgbClr val="000000"/>
                          </a:solidFill>
                          <a:effectLst/>
                          <a:latin typeface="Arial" panose="020B0604020202020204" pitchFamily="34" charset="0"/>
                          <a:cs typeface="Arial" panose="020B0604020202020204" pitchFamily="34" charset="0"/>
                        </a:rPr>
                        <a:t> </a:t>
                      </a:r>
                      <a:endParaRPr lang="en-GB" sz="1200" kern="1400">
                        <a:ln>
                          <a:noFill/>
                        </a:ln>
                        <a:solidFill>
                          <a:srgbClr val="000000"/>
                        </a:solidFill>
                        <a:effectLst/>
                        <a:latin typeface="Arial" panose="020B0604020202020204" pitchFamily="34" charset="0"/>
                        <a:cs typeface="Arial" panose="020B0604020202020204" pitchFamily="34" charset="0"/>
                      </a:endParaRP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0" indent="0" algn="l" rtl="0">
                        <a:lnSpc>
                          <a:spcPct val="119000"/>
                        </a:lnSpc>
                        <a:spcBef>
                          <a:spcPts val="0"/>
                        </a:spcBef>
                        <a:spcAft>
                          <a:spcPts val="600"/>
                        </a:spcAft>
                      </a:pPr>
                      <a:r>
                        <a:rPr lang="en-GB" sz="1200" i="1" kern="1400">
                          <a:ln>
                            <a:noFill/>
                          </a:ln>
                          <a:solidFill>
                            <a:srgbClr val="000000"/>
                          </a:solidFill>
                          <a:effectLst/>
                          <a:latin typeface="Arial" panose="020B0604020202020204" pitchFamily="34" charset="0"/>
                          <a:cs typeface="Arial" panose="020B0604020202020204" pitchFamily="34" charset="0"/>
                        </a:rPr>
                        <a:t> </a:t>
                      </a:r>
                      <a:endParaRPr lang="en-GB" sz="1200" kern="1400">
                        <a:ln>
                          <a:noFill/>
                        </a:ln>
                        <a:solidFill>
                          <a:srgbClr val="000000"/>
                        </a:solidFill>
                        <a:effectLst/>
                        <a:latin typeface="Arial" panose="020B0604020202020204" pitchFamily="34" charset="0"/>
                        <a:cs typeface="Arial" panose="020B0604020202020204" pitchFamily="34" charset="0"/>
                      </a:endParaRP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extLst>
                  <a:ext uri="{0D108BD9-81ED-4DB2-BD59-A6C34878D82A}">
                    <a16:rowId xmlns:a16="http://schemas.microsoft.com/office/drawing/2014/main" val="2305802742"/>
                  </a:ext>
                </a:extLst>
              </a:tr>
              <a:tr h="218354">
                <a:tc>
                  <a:txBody>
                    <a:bodyPr/>
                    <a:lstStyle/>
                    <a:p>
                      <a:pPr marR="0" indent="0" algn="l" rtl="0">
                        <a:lnSpc>
                          <a:spcPct val="119000"/>
                        </a:lnSpc>
                        <a:spcBef>
                          <a:spcPts val="0"/>
                        </a:spcBef>
                        <a:spcAft>
                          <a:spcPts val="600"/>
                        </a:spcAft>
                      </a:pPr>
                      <a:r>
                        <a:rPr lang="en-GB" sz="1200" kern="1400">
                          <a:ln>
                            <a:noFill/>
                          </a:ln>
                          <a:solidFill>
                            <a:srgbClr val="000000"/>
                          </a:solidFill>
                          <a:effectLst/>
                          <a:latin typeface="Arial" panose="020B0604020202020204" pitchFamily="34" charset="0"/>
                          <a:cs typeface="Arial" panose="020B0604020202020204" pitchFamily="34" charset="0"/>
                        </a:rPr>
                        <a:t>Argyll and Bute</a:t>
                      </a: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0" indent="0" algn="r" rtl="0">
                        <a:lnSpc>
                          <a:spcPct val="119000"/>
                        </a:lnSpc>
                        <a:spcBef>
                          <a:spcPts val="0"/>
                        </a:spcBef>
                        <a:spcAft>
                          <a:spcPts val="600"/>
                        </a:spcAft>
                      </a:pPr>
                      <a:r>
                        <a:rPr lang="en-GB" sz="1200" kern="1400">
                          <a:ln>
                            <a:noFill/>
                          </a:ln>
                          <a:solidFill>
                            <a:srgbClr val="000000"/>
                          </a:solidFill>
                          <a:effectLst/>
                          <a:latin typeface="Arial" panose="020B0604020202020204" pitchFamily="34" charset="0"/>
                          <a:cs typeface="Arial" panose="020B0604020202020204" pitchFamily="34" charset="0"/>
                        </a:rPr>
                        <a:t>89</a:t>
                      </a: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0" indent="0" algn="l" rtl="0">
                        <a:lnSpc>
                          <a:spcPct val="119000"/>
                        </a:lnSpc>
                        <a:spcBef>
                          <a:spcPts val="0"/>
                        </a:spcBef>
                        <a:spcAft>
                          <a:spcPts val="600"/>
                        </a:spcAft>
                      </a:pPr>
                      <a:r>
                        <a:rPr lang="en-GB" sz="1200" i="1" kern="1400">
                          <a:ln>
                            <a:noFill/>
                          </a:ln>
                          <a:solidFill>
                            <a:srgbClr val="000000"/>
                          </a:solidFill>
                          <a:effectLst/>
                          <a:latin typeface="Arial" panose="020B0604020202020204" pitchFamily="34" charset="0"/>
                          <a:cs typeface="Arial" panose="020B0604020202020204" pitchFamily="34" charset="0"/>
                        </a:rPr>
                        <a:t> </a:t>
                      </a:r>
                      <a:endParaRPr lang="en-GB" sz="1200" kern="1400">
                        <a:ln>
                          <a:noFill/>
                        </a:ln>
                        <a:solidFill>
                          <a:srgbClr val="000000"/>
                        </a:solidFill>
                        <a:effectLst/>
                        <a:latin typeface="Arial" panose="020B0604020202020204" pitchFamily="34" charset="0"/>
                        <a:cs typeface="Arial" panose="020B0604020202020204" pitchFamily="34" charset="0"/>
                      </a:endParaRP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tc>
                  <a:txBody>
                    <a:bodyPr/>
                    <a:lstStyle/>
                    <a:p>
                      <a:pPr marR="0" indent="0" algn="l" rtl="0">
                        <a:lnSpc>
                          <a:spcPct val="119000"/>
                        </a:lnSpc>
                        <a:spcBef>
                          <a:spcPts val="0"/>
                        </a:spcBef>
                        <a:spcAft>
                          <a:spcPts val="600"/>
                        </a:spcAft>
                      </a:pPr>
                      <a:r>
                        <a:rPr lang="en-GB" sz="1200" i="1" kern="1400">
                          <a:ln>
                            <a:noFill/>
                          </a:ln>
                          <a:solidFill>
                            <a:srgbClr val="000000"/>
                          </a:solidFill>
                          <a:effectLst/>
                          <a:latin typeface="Arial" panose="020B0604020202020204" pitchFamily="34" charset="0"/>
                          <a:cs typeface="Arial" panose="020B0604020202020204" pitchFamily="34" charset="0"/>
                        </a:rPr>
                        <a:t> </a:t>
                      </a:r>
                      <a:endParaRPr lang="en-GB" sz="1200" kern="1400">
                        <a:ln>
                          <a:noFill/>
                        </a:ln>
                        <a:solidFill>
                          <a:srgbClr val="000000"/>
                        </a:solidFill>
                        <a:effectLst/>
                        <a:latin typeface="Arial" panose="020B0604020202020204" pitchFamily="34" charset="0"/>
                        <a:cs typeface="Arial" panose="020B0604020202020204" pitchFamily="34" charset="0"/>
                      </a:endParaRP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tc>
                  <a:txBody>
                    <a:bodyPr/>
                    <a:lstStyle/>
                    <a:p>
                      <a:pPr marR="0" indent="0" algn="l" rtl="0">
                        <a:lnSpc>
                          <a:spcPct val="119000"/>
                        </a:lnSpc>
                        <a:spcBef>
                          <a:spcPts val="0"/>
                        </a:spcBef>
                        <a:spcAft>
                          <a:spcPts val="600"/>
                        </a:spcAft>
                      </a:pPr>
                      <a:r>
                        <a:rPr lang="en-GB" sz="1200" i="1" kern="1400">
                          <a:ln>
                            <a:noFill/>
                          </a:ln>
                          <a:solidFill>
                            <a:srgbClr val="000000"/>
                          </a:solidFill>
                          <a:effectLst/>
                          <a:latin typeface="Arial" panose="020B0604020202020204" pitchFamily="34" charset="0"/>
                          <a:cs typeface="Arial" panose="020B0604020202020204" pitchFamily="34" charset="0"/>
                        </a:rPr>
                        <a:t> </a:t>
                      </a:r>
                      <a:endParaRPr lang="en-GB" sz="1200" kern="1400">
                        <a:ln>
                          <a:noFill/>
                        </a:ln>
                        <a:solidFill>
                          <a:srgbClr val="000000"/>
                        </a:solidFill>
                        <a:effectLst/>
                        <a:latin typeface="Arial" panose="020B0604020202020204" pitchFamily="34" charset="0"/>
                        <a:cs typeface="Arial" panose="020B0604020202020204" pitchFamily="34" charset="0"/>
                      </a:endParaRP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R="0" indent="0" algn="l" rtl="0">
                        <a:lnSpc>
                          <a:spcPct val="119000"/>
                        </a:lnSpc>
                        <a:spcBef>
                          <a:spcPts val="0"/>
                        </a:spcBef>
                        <a:spcAft>
                          <a:spcPts val="600"/>
                        </a:spcAft>
                      </a:pPr>
                      <a:r>
                        <a:rPr lang="en-GB" sz="1200" i="1" kern="1400">
                          <a:ln>
                            <a:noFill/>
                          </a:ln>
                          <a:solidFill>
                            <a:srgbClr val="000000"/>
                          </a:solidFill>
                          <a:effectLst/>
                          <a:latin typeface="Arial" panose="020B0604020202020204" pitchFamily="34" charset="0"/>
                          <a:cs typeface="Arial" panose="020B0604020202020204" pitchFamily="34" charset="0"/>
                        </a:rPr>
                        <a:t> </a:t>
                      </a:r>
                      <a:endParaRPr lang="en-GB" sz="1200" kern="1400">
                        <a:ln>
                          <a:noFill/>
                        </a:ln>
                        <a:solidFill>
                          <a:srgbClr val="000000"/>
                        </a:solidFill>
                        <a:effectLst/>
                        <a:latin typeface="Arial" panose="020B0604020202020204" pitchFamily="34" charset="0"/>
                        <a:cs typeface="Arial" panose="020B0604020202020204" pitchFamily="34" charset="0"/>
                      </a:endParaRP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tc>
                  <a:txBody>
                    <a:bodyPr/>
                    <a:lstStyle/>
                    <a:p>
                      <a:pPr marR="0" indent="0" algn="l" rtl="0">
                        <a:lnSpc>
                          <a:spcPct val="119000"/>
                        </a:lnSpc>
                        <a:spcBef>
                          <a:spcPts val="0"/>
                        </a:spcBef>
                        <a:spcAft>
                          <a:spcPts val="600"/>
                        </a:spcAft>
                      </a:pPr>
                      <a:r>
                        <a:rPr lang="en-GB" sz="1200" i="1" kern="1400">
                          <a:ln>
                            <a:noFill/>
                          </a:ln>
                          <a:solidFill>
                            <a:srgbClr val="000000"/>
                          </a:solidFill>
                          <a:effectLst/>
                          <a:latin typeface="Arial" panose="020B0604020202020204" pitchFamily="34" charset="0"/>
                          <a:cs typeface="Arial" panose="020B0604020202020204" pitchFamily="34" charset="0"/>
                        </a:rPr>
                        <a:t> </a:t>
                      </a:r>
                      <a:endParaRPr lang="en-GB" sz="1200" kern="1400">
                        <a:ln>
                          <a:noFill/>
                        </a:ln>
                        <a:solidFill>
                          <a:srgbClr val="000000"/>
                        </a:solidFill>
                        <a:effectLst/>
                        <a:latin typeface="Arial" panose="020B0604020202020204" pitchFamily="34" charset="0"/>
                        <a:cs typeface="Arial" panose="020B0604020202020204" pitchFamily="34" charset="0"/>
                      </a:endParaRP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extLst>
                  <a:ext uri="{0D108BD9-81ED-4DB2-BD59-A6C34878D82A}">
                    <a16:rowId xmlns:a16="http://schemas.microsoft.com/office/drawing/2014/main" val="4161933327"/>
                  </a:ext>
                </a:extLst>
              </a:tr>
              <a:tr h="218343">
                <a:tc>
                  <a:txBody>
                    <a:bodyPr/>
                    <a:lstStyle/>
                    <a:p>
                      <a:pPr marR="0" indent="0" algn="l" rtl="0">
                        <a:lnSpc>
                          <a:spcPct val="119000"/>
                        </a:lnSpc>
                        <a:spcBef>
                          <a:spcPts val="0"/>
                        </a:spcBef>
                        <a:spcAft>
                          <a:spcPts val="600"/>
                        </a:spcAft>
                      </a:pPr>
                      <a:r>
                        <a:rPr lang="en-GB" sz="1200" kern="1400">
                          <a:ln>
                            <a:noFill/>
                          </a:ln>
                          <a:solidFill>
                            <a:srgbClr val="000000"/>
                          </a:solidFill>
                          <a:effectLst/>
                          <a:latin typeface="Arial" panose="020B0604020202020204" pitchFamily="34" charset="0"/>
                          <a:cs typeface="Arial" panose="020B0604020202020204" pitchFamily="34" charset="0"/>
                        </a:rPr>
                        <a:t>Aberdeenshire</a:t>
                      </a: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0" indent="0" algn="r" rtl="0">
                        <a:lnSpc>
                          <a:spcPct val="119000"/>
                        </a:lnSpc>
                        <a:spcBef>
                          <a:spcPts val="0"/>
                        </a:spcBef>
                        <a:spcAft>
                          <a:spcPts val="600"/>
                        </a:spcAft>
                      </a:pPr>
                      <a:r>
                        <a:rPr lang="en-GB" sz="1200" kern="1400">
                          <a:ln>
                            <a:noFill/>
                          </a:ln>
                          <a:solidFill>
                            <a:srgbClr val="000000"/>
                          </a:solidFill>
                          <a:effectLst/>
                          <a:latin typeface="Arial" panose="020B0604020202020204" pitchFamily="34" charset="0"/>
                          <a:cs typeface="Arial" panose="020B0604020202020204" pitchFamily="34" charset="0"/>
                        </a:rPr>
                        <a:t>261</a:t>
                      </a: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0" indent="0" algn="l" rtl="0">
                        <a:lnSpc>
                          <a:spcPct val="119000"/>
                        </a:lnSpc>
                        <a:spcBef>
                          <a:spcPts val="0"/>
                        </a:spcBef>
                        <a:spcAft>
                          <a:spcPts val="600"/>
                        </a:spcAft>
                      </a:pPr>
                      <a:r>
                        <a:rPr lang="en-GB" sz="1200" i="1" kern="1400">
                          <a:ln>
                            <a:noFill/>
                          </a:ln>
                          <a:solidFill>
                            <a:srgbClr val="000000"/>
                          </a:solidFill>
                          <a:effectLst/>
                          <a:latin typeface="Arial" panose="020B0604020202020204" pitchFamily="34" charset="0"/>
                          <a:cs typeface="Arial" panose="020B0604020202020204" pitchFamily="34" charset="0"/>
                        </a:rPr>
                        <a:t> </a:t>
                      </a:r>
                      <a:endParaRPr lang="en-GB" sz="1200" kern="1400">
                        <a:ln>
                          <a:noFill/>
                        </a:ln>
                        <a:solidFill>
                          <a:srgbClr val="000000"/>
                        </a:solidFill>
                        <a:effectLst/>
                        <a:latin typeface="Arial" panose="020B0604020202020204" pitchFamily="34" charset="0"/>
                        <a:cs typeface="Arial" panose="020B0604020202020204" pitchFamily="34" charset="0"/>
                      </a:endParaRP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0" indent="0" algn="l" rtl="0">
                        <a:lnSpc>
                          <a:spcPct val="119000"/>
                        </a:lnSpc>
                        <a:spcBef>
                          <a:spcPts val="0"/>
                        </a:spcBef>
                        <a:spcAft>
                          <a:spcPts val="600"/>
                        </a:spcAft>
                      </a:pPr>
                      <a:r>
                        <a:rPr lang="en-GB" sz="1200" i="1" kern="1400">
                          <a:ln>
                            <a:noFill/>
                          </a:ln>
                          <a:solidFill>
                            <a:srgbClr val="000000"/>
                          </a:solidFill>
                          <a:effectLst/>
                          <a:latin typeface="Arial" panose="020B0604020202020204" pitchFamily="34" charset="0"/>
                          <a:cs typeface="Arial" panose="020B0604020202020204" pitchFamily="34" charset="0"/>
                        </a:rPr>
                        <a:t> </a:t>
                      </a:r>
                      <a:endParaRPr lang="en-GB" sz="1200" kern="1400">
                        <a:ln>
                          <a:noFill/>
                        </a:ln>
                        <a:solidFill>
                          <a:srgbClr val="000000"/>
                        </a:solidFill>
                        <a:effectLst/>
                        <a:latin typeface="Arial" panose="020B0604020202020204" pitchFamily="34" charset="0"/>
                        <a:cs typeface="Arial" panose="020B0604020202020204" pitchFamily="34" charset="0"/>
                      </a:endParaRP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0" indent="0" algn="l" rtl="0">
                        <a:lnSpc>
                          <a:spcPct val="119000"/>
                        </a:lnSpc>
                        <a:spcBef>
                          <a:spcPts val="0"/>
                        </a:spcBef>
                        <a:spcAft>
                          <a:spcPts val="600"/>
                        </a:spcAft>
                      </a:pPr>
                      <a:r>
                        <a:rPr lang="en-GB" sz="1200" i="1" kern="1400">
                          <a:ln>
                            <a:noFill/>
                          </a:ln>
                          <a:solidFill>
                            <a:srgbClr val="000000"/>
                          </a:solidFill>
                          <a:effectLst/>
                          <a:latin typeface="Arial" panose="020B0604020202020204" pitchFamily="34" charset="0"/>
                          <a:cs typeface="Arial" panose="020B0604020202020204" pitchFamily="34" charset="0"/>
                        </a:rPr>
                        <a:t> </a:t>
                      </a:r>
                      <a:endParaRPr lang="en-GB" sz="1200" kern="1400">
                        <a:ln>
                          <a:noFill/>
                        </a:ln>
                        <a:solidFill>
                          <a:srgbClr val="000000"/>
                        </a:solidFill>
                        <a:effectLst/>
                        <a:latin typeface="Arial" panose="020B0604020202020204" pitchFamily="34" charset="0"/>
                        <a:cs typeface="Arial" panose="020B0604020202020204" pitchFamily="34" charset="0"/>
                      </a:endParaRP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R="0" indent="0" algn="l" rtl="0">
                        <a:lnSpc>
                          <a:spcPct val="119000"/>
                        </a:lnSpc>
                        <a:spcBef>
                          <a:spcPts val="0"/>
                        </a:spcBef>
                        <a:spcAft>
                          <a:spcPts val="600"/>
                        </a:spcAft>
                      </a:pPr>
                      <a:r>
                        <a:rPr lang="en-GB" sz="1200" i="1" kern="1400">
                          <a:ln>
                            <a:noFill/>
                          </a:ln>
                          <a:solidFill>
                            <a:srgbClr val="000000"/>
                          </a:solidFill>
                          <a:effectLst/>
                          <a:latin typeface="Arial" panose="020B0604020202020204" pitchFamily="34" charset="0"/>
                          <a:cs typeface="Arial" panose="020B0604020202020204" pitchFamily="34" charset="0"/>
                        </a:rPr>
                        <a:t> </a:t>
                      </a:r>
                      <a:endParaRPr lang="en-GB" sz="1200" kern="1400">
                        <a:ln>
                          <a:noFill/>
                        </a:ln>
                        <a:solidFill>
                          <a:srgbClr val="000000"/>
                        </a:solidFill>
                        <a:effectLst/>
                        <a:latin typeface="Arial" panose="020B0604020202020204" pitchFamily="34" charset="0"/>
                        <a:cs typeface="Arial" panose="020B0604020202020204" pitchFamily="34" charset="0"/>
                      </a:endParaRP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0" indent="0" algn="l" rtl="0">
                        <a:lnSpc>
                          <a:spcPct val="119000"/>
                        </a:lnSpc>
                        <a:spcBef>
                          <a:spcPts val="0"/>
                        </a:spcBef>
                        <a:spcAft>
                          <a:spcPts val="600"/>
                        </a:spcAft>
                      </a:pPr>
                      <a:r>
                        <a:rPr lang="en-GB" sz="1200" i="1" kern="1400">
                          <a:ln>
                            <a:noFill/>
                          </a:ln>
                          <a:solidFill>
                            <a:srgbClr val="000000"/>
                          </a:solidFill>
                          <a:effectLst/>
                          <a:latin typeface="Arial" panose="020B0604020202020204" pitchFamily="34" charset="0"/>
                          <a:cs typeface="Arial" panose="020B0604020202020204" pitchFamily="34" charset="0"/>
                        </a:rPr>
                        <a:t> </a:t>
                      </a:r>
                      <a:endParaRPr lang="en-GB" sz="1200" kern="1400">
                        <a:ln>
                          <a:noFill/>
                        </a:ln>
                        <a:solidFill>
                          <a:srgbClr val="000000"/>
                        </a:solidFill>
                        <a:effectLst/>
                        <a:latin typeface="Arial" panose="020B0604020202020204" pitchFamily="34" charset="0"/>
                        <a:cs typeface="Arial" panose="020B0604020202020204" pitchFamily="34" charset="0"/>
                      </a:endParaRP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extLst>
                  <a:ext uri="{0D108BD9-81ED-4DB2-BD59-A6C34878D82A}">
                    <a16:rowId xmlns:a16="http://schemas.microsoft.com/office/drawing/2014/main" val="1246324524"/>
                  </a:ext>
                </a:extLst>
              </a:tr>
              <a:tr h="218343">
                <a:tc>
                  <a:txBody>
                    <a:bodyPr/>
                    <a:lstStyle/>
                    <a:p>
                      <a:pPr marR="0" indent="0" algn="l" rtl="0">
                        <a:lnSpc>
                          <a:spcPct val="119000"/>
                        </a:lnSpc>
                        <a:spcBef>
                          <a:spcPts val="0"/>
                        </a:spcBef>
                        <a:spcAft>
                          <a:spcPts val="600"/>
                        </a:spcAft>
                      </a:pPr>
                      <a:r>
                        <a:rPr lang="en-GB" sz="1200" kern="1400">
                          <a:ln>
                            <a:noFill/>
                          </a:ln>
                          <a:solidFill>
                            <a:srgbClr val="000000"/>
                          </a:solidFill>
                          <a:effectLst/>
                          <a:latin typeface="Arial" panose="020B0604020202020204" pitchFamily="34" charset="0"/>
                          <a:cs typeface="Arial" panose="020B0604020202020204" pitchFamily="34" charset="0"/>
                        </a:rPr>
                        <a:t>North Lanarkshire</a:t>
                      </a: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0" indent="0" algn="r" rtl="0">
                        <a:lnSpc>
                          <a:spcPct val="119000"/>
                        </a:lnSpc>
                        <a:spcBef>
                          <a:spcPts val="0"/>
                        </a:spcBef>
                        <a:spcAft>
                          <a:spcPts val="600"/>
                        </a:spcAft>
                      </a:pPr>
                      <a:r>
                        <a:rPr lang="en-GB" sz="1200" kern="1400">
                          <a:ln>
                            <a:noFill/>
                          </a:ln>
                          <a:solidFill>
                            <a:srgbClr val="000000"/>
                          </a:solidFill>
                          <a:effectLst/>
                          <a:latin typeface="Arial" panose="020B0604020202020204" pitchFamily="34" charset="0"/>
                          <a:cs typeface="Arial" panose="020B0604020202020204" pitchFamily="34" charset="0"/>
                        </a:rPr>
                        <a:t>340</a:t>
                      </a: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0" indent="0" algn="l" rtl="0">
                        <a:lnSpc>
                          <a:spcPct val="119000"/>
                        </a:lnSpc>
                        <a:spcBef>
                          <a:spcPts val="0"/>
                        </a:spcBef>
                        <a:spcAft>
                          <a:spcPts val="600"/>
                        </a:spcAft>
                      </a:pPr>
                      <a:r>
                        <a:rPr lang="en-GB" sz="1200" kern="1400">
                          <a:ln>
                            <a:noFill/>
                          </a:ln>
                          <a:solidFill>
                            <a:srgbClr val="000000"/>
                          </a:solidFill>
                          <a:effectLst/>
                          <a:latin typeface="Arial" panose="020B0604020202020204" pitchFamily="34" charset="0"/>
                          <a:cs typeface="Arial" panose="020B0604020202020204" pitchFamily="34" charset="0"/>
                        </a:rPr>
                        <a:t> </a:t>
                      </a: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0" indent="0" algn="l" rtl="0">
                        <a:lnSpc>
                          <a:spcPct val="119000"/>
                        </a:lnSpc>
                        <a:spcBef>
                          <a:spcPts val="0"/>
                        </a:spcBef>
                        <a:spcAft>
                          <a:spcPts val="600"/>
                        </a:spcAft>
                      </a:pPr>
                      <a:r>
                        <a:rPr lang="en-GB" sz="1200" kern="1400">
                          <a:ln>
                            <a:noFill/>
                          </a:ln>
                          <a:solidFill>
                            <a:srgbClr val="000000"/>
                          </a:solidFill>
                          <a:effectLst/>
                          <a:latin typeface="Arial" panose="020B0604020202020204" pitchFamily="34" charset="0"/>
                          <a:cs typeface="Arial" panose="020B0604020202020204" pitchFamily="34" charset="0"/>
                        </a:rPr>
                        <a:t> </a:t>
                      </a: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0" indent="0" algn="l" rtl="0">
                        <a:lnSpc>
                          <a:spcPct val="119000"/>
                        </a:lnSpc>
                        <a:spcBef>
                          <a:spcPts val="0"/>
                        </a:spcBef>
                        <a:spcAft>
                          <a:spcPts val="600"/>
                        </a:spcAft>
                      </a:pPr>
                      <a:r>
                        <a:rPr lang="en-GB" sz="1200" kern="1400">
                          <a:ln>
                            <a:noFill/>
                          </a:ln>
                          <a:solidFill>
                            <a:srgbClr val="000000"/>
                          </a:solidFill>
                          <a:effectLst/>
                          <a:latin typeface="Arial" panose="020B0604020202020204" pitchFamily="34" charset="0"/>
                          <a:cs typeface="Arial" panose="020B0604020202020204" pitchFamily="34" charset="0"/>
                        </a:rPr>
                        <a:t> </a:t>
                      </a: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R="0" indent="0" algn="l" rtl="0">
                        <a:lnSpc>
                          <a:spcPct val="119000"/>
                        </a:lnSpc>
                        <a:spcBef>
                          <a:spcPts val="0"/>
                        </a:spcBef>
                        <a:spcAft>
                          <a:spcPts val="600"/>
                        </a:spcAft>
                      </a:pPr>
                      <a:r>
                        <a:rPr lang="en-GB" sz="1200" kern="1400">
                          <a:ln>
                            <a:noFill/>
                          </a:ln>
                          <a:solidFill>
                            <a:srgbClr val="000000"/>
                          </a:solidFill>
                          <a:effectLst/>
                          <a:latin typeface="Arial" panose="020B0604020202020204" pitchFamily="34" charset="0"/>
                          <a:cs typeface="Arial" panose="020B0604020202020204" pitchFamily="34" charset="0"/>
                        </a:rPr>
                        <a:t> </a:t>
                      </a: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0" indent="0" algn="l" rtl="0">
                        <a:lnSpc>
                          <a:spcPct val="119000"/>
                        </a:lnSpc>
                        <a:spcBef>
                          <a:spcPts val="0"/>
                        </a:spcBef>
                        <a:spcAft>
                          <a:spcPts val="600"/>
                        </a:spcAft>
                      </a:pPr>
                      <a:r>
                        <a:rPr lang="en-GB" sz="1200" kern="1400">
                          <a:ln>
                            <a:noFill/>
                          </a:ln>
                          <a:solidFill>
                            <a:srgbClr val="000000"/>
                          </a:solidFill>
                          <a:effectLst/>
                          <a:latin typeface="Arial" panose="020B0604020202020204" pitchFamily="34" charset="0"/>
                          <a:cs typeface="Arial" panose="020B0604020202020204" pitchFamily="34" charset="0"/>
                        </a:rPr>
                        <a:t> </a:t>
                      </a: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extLst>
                  <a:ext uri="{0D108BD9-81ED-4DB2-BD59-A6C34878D82A}">
                    <a16:rowId xmlns:a16="http://schemas.microsoft.com/office/drawing/2014/main" val="1661160227"/>
                  </a:ext>
                </a:extLst>
              </a:tr>
              <a:tr h="220797">
                <a:tc>
                  <a:txBody>
                    <a:bodyPr/>
                    <a:lstStyle/>
                    <a:p>
                      <a:pPr marR="0" indent="0" algn="l" rtl="0">
                        <a:lnSpc>
                          <a:spcPct val="119000"/>
                        </a:lnSpc>
                        <a:spcBef>
                          <a:spcPts val="0"/>
                        </a:spcBef>
                        <a:spcAft>
                          <a:spcPts val="600"/>
                        </a:spcAft>
                      </a:pPr>
                      <a:r>
                        <a:rPr lang="en-GB" sz="1200" kern="1400">
                          <a:ln>
                            <a:noFill/>
                          </a:ln>
                          <a:solidFill>
                            <a:srgbClr val="000000"/>
                          </a:solidFill>
                          <a:effectLst/>
                          <a:latin typeface="Arial" panose="020B0604020202020204" pitchFamily="34" charset="0"/>
                          <a:cs typeface="Arial" panose="020B0604020202020204" pitchFamily="34" charset="0"/>
                        </a:rPr>
                        <a:t>Aberdeen City</a:t>
                      </a: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0" indent="0" algn="r" rtl="0">
                        <a:lnSpc>
                          <a:spcPct val="119000"/>
                        </a:lnSpc>
                        <a:spcBef>
                          <a:spcPts val="0"/>
                        </a:spcBef>
                        <a:spcAft>
                          <a:spcPts val="600"/>
                        </a:spcAft>
                      </a:pPr>
                      <a:r>
                        <a:rPr lang="en-GB" sz="1200" kern="1400">
                          <a:ln>
                            <a:noFill/>
                          </a:ln>
                          <a:solidFill>
                            <a:srgbClr val="000000"/>
                          </a:solidFill>
                          <a:effectLst/>
                          <a:latin typeface="Arial" panose="020B0604020202020204" pitchFamily="34" charset="0"/>
                          <a:cs typeface="Arial" panose="020B0604020202020204" pitchFamily="34" charset="0"/>
                        </a:rPr>
                        <a:t>213</a:t>
                      </a: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0" indent="0" algn="l" rtl="0">
                        <a:lnSpc>
                          <a:spcPct val="119000"/>
                        </a:lnSpc>
                        <a:spcBef>
                          <a:spcPts val="0"/>
                        </a:spcBef>
                        <a:spcAft>
                          <a:spcPts val="600"/>
                        </a:spcAft>
                      </a:pPr>
                      <a:r>
                        <a:rPr lang="en-GB" sz="1200" i="1" kern="1400">
                          <a:ln>
                            <a:noFill/>
                          </a:ln>
                          <a:solidFill>
                            <a:srgbClr val="000000"/>
                          </a:solidFill>
                          <a:effectLst/>
                          <a:latin typeface="Arial" panose="020B0604020202020204" pitchFamily="34" charset="0"/>
                          <a:cs typeface="Arial" panose="020B0604020202020204" pitchFamily="34" charset="0"/>
                        </a:rPr>
                        <a:t> </a:t>
                      </a:r>
                      <a:endParaRPr lang="en-GB" sz="1200" kern="1400">
                        <a:ln>
                          <a:noFill/>
                        </a:ln>
                        <a:solidFill>
                          <a:srgbClr val="000000"/>
                        </a:solidFill>
                        <a:effectLst/>
                        <a:latin typeface="Arial" panose="020B0604020202020204" pitchFamily="34" charset="0"/>
                        <a:cs typeface="Arial" panose="020B0604020202020204" pitchFamily="34" charset="0"/>
                      </a:endParaRP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0" indent="0" algn="l" rtl="0">
                        <a:lnSpc>
                          <a:spcPct val="119000"/>
                        </a:lnSpc>
                        <a:spcBef>
                          <a:spcPts val="0"/>
                        </a:spcBef>
                        <a:spcAft>
                          <a:spcPts val="600"/>
                        </a:spcAft>
                      </a:pPr>
                      <a:r>
                        <a:rPr lang="en-GB" sz="1200" i="1" kern="1400">
                          <a:ln>
                            <a:noFill/>
                          </a:ln>
                          <a:solidFill>
                            <a:srgbClr val="000000"/>
                          </a:solidFill>
                          <a:effectLst/>
                          <a:latin typeface="Arial" panose="020B0604020202020204" pitchFamily="34" charset="0"/>
                          <a:cs typeface="Arial" panose="020B0604020202020204" pitchFamily="34" charset="0"/>
                        </a:rPr>
                        <a:t> </a:t>
                      </a:r>
                      <a:endParaRPr lang="en-GB" sz="1200" kern="1400">
                        <a:ln>
                          <a:noFill/>
                        </a:ln>
                        <a:solidFill>
                          <a:srgbClr val="000000"/>
                        </a:solidFill>
                        <a:effectLst/>
                        <a:latin typeface="Arial" panose="020B0604020202020204" pitchFamily="34" charset="0"/>
                        <a:cs typeface="Arial" panose="020B0604020202020204" pitchFamily="34" charset="0"/>
                      </a:endParaRP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0" indent="0" algn="l" rtl="0">
                        <a:lnSpc>
                          <a:spcPct val="119000"/>
                        </a:lnSpc>
                        <a:spcBef>
                          <a:spcPts val="0"/>
                        </a:spcBef>
                        <a:spcAft>
                          <a:spcPts val="600"/>
                        </a:spcAft>
                      </a:pPr>
                      <a:r>
                        <a:rPr lang="en-GB" sz="1200" i="1" kern="1400">
                          <a:ln>
                            <a:noFill/>
                          </a:ln>
                          <a:solidFill>
                            <a:srgbClr val="000000"/>
                          </a:solidFill>
                          <a:effectLst/>
                          <a:latin typeface="Arial" panose="020B0604020202020204" pitchFamily="34" charset="0"/>
                          <a:cs typeface="Arial" panose="020B0604020202020204" pitchFamily="34" charset="0"/>
                        </a:rPr>
                        <a:t> </a:t>
                      </a:r>
                      <a:endParaRPr lang="en-GB" sz="1200" kern="1400">
                        <a:ln>
                          <a:noFill/>
                        </a:ln>
                        <a:solidFill>
                          <a:srgbClr val="000000"/>
                        </a:solidFill>
                        <a:effectLst/>
                        <a:latin typeface="Arial" panose="020B0604020202020204" pitchFamily="34" charset="0"/>
                        <a:cs typeface="Arial" panose="020B0604020202020204" pitchFamily="34" charset="0"/>
                      </a:endParaRP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R="0" indent="0" algn="l" rtl="0">
                        <a:lnSpc>
                          <a:spcPct val="119000"/>
                        </a:lnSpc>
                        <a:spcBef>
                          <a:spcPts val="0"/>
                        </a:spcBef>
                        <a:spcAft>
                          <a:spcPts val="600"/>
                        </a:spcAft>
                      </a:pPr>
                      <a:r>
                        <a:rPr lang="en-GB" sz="1200" i="1" kern="1400">
                          <a:ln>
                            <a:noFill/>
                          </a:ln>
                          <a:solidFill>
                            <a:srgbClr val="000000"/>
                          </a:solidFill>
                          <a:effectLst/>
                          <a:latin typeface="Arial" panose="020B0604020202020204" pitchFamily="34" charset="0"/>
                          <a:cs typeface="Arial" panose="020B0604020202020204" pitchFamily="34" charset="0"/>
                        </a:rPr>
                        <a:t> </a:t>
                      </a:r>
                      <a:endParaRPr lang="en-GB" sz="1200" kern="1400">
                        <a:ln>
                          <a:noFill/>
                        </a:ln>
                        <a:solidFill>
                          <a:srgbClr val="000000"/>
                        </a:solidFill>
                        <a:effectLst/>
                        <a:latin typeface="Arial" panose="020B0604020202020204" pitchFamily="34" charset="0"/>
                        <a:cs typeface="Arial" panose="020B0604020202020204" pitchFamily="34" charset="0"/>
                      </a:endParaRP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tc>
                  <a:txBody>
                    <a:bodyPr/>
                    <a:lstStyle/>
                    <a:p>
                      <a:pPr marR="0" indent="0" algn="l" rtl="0">
                        <a:lnSpc>
                          <a:spcPct val="119000"/>
                        </a:lnSpc>
                        <a:spcBef>
                          <a:spcPts val="0"/>
                        </a:spcBef>
                        <a:spcAft>
                          <a:spcPts val="0"/>
                        </a:spcAft>
                      </a:pPr>
                      <a:r>
                        <a:rPr lang="en-GB" sz="1200" i="1" kern="1400" dirty="0">
                          <a:ln>
                            <a:noFill/>
                          </a:ln>
                          <a:solidFill>
                            <a:srgbClr val="000000"/>
                          </a:solidFill>
                          <a:effectLst/>
                          <a:latin typeface="Arial" panose="020B0604020202020204" pitchFamily="34" charset="0"/>
                          <a:cs typeface="Arial" panose="020B0604020202020204" pitchFamily="34" charset="0"/>
                        </a:rPr>
                        <a:t> </a:t>
                      </a:r>
                      <a:endParaRPr lang="en-GB" sz="1200" kern="1400" dirty="0">
                        <a:ln>
                          <a:noFill/>
                        </a:ln>
                        <a:solidFill>
                          <a:srgbClr val="000000"/>
                        </a:solidFill>
                        <a:effectLst/>
                        <a:latin typeface="Arial" panose="020B0604020202020204" pitchFamily="34" charset="0"/>
                        <a:cs typeface="Arial" panose="020B0604020202020204" pitchFamily="34" charset="0"/>
                      </a:endParaRPr>
                    </a:p>
                  </a:txBody>
                  <a:tcPr marL="99354" marR="993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extLst>
                  <a:ext uri="{0D108BD9-81ED-4DB2-BD59-A6C34878D82A}">
                    <a16:rowId xmlns:a16="http://schemas.microsoft.com/office/drawing/2014/main" val="2519179342"/>
                  </a:ext>
                </a:extLst>
              </a:tr>
            </a:tbl>
          </a:graphicData>
        </a:graphic>
      </p:graphicFrame>
      <p:sp>
        <p:nvSpPr>
          <p:cNvPr id="5" name="Text Box 3"/>
          <p:cNvSpPr txBox="1">
            <a:spLocks noChangeArrowheads="1"/>
          </p:cNvSpPr>
          <p:nvPr/>
        </p:nvSpPr>
        <p:spPr bwMode="auto">
          <a:xfrm>
            <a:off x="8368984" y="6342874"/>
            <a:ext cx="1899920" cy="206375"/>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solidFill>
                  <a:schemeClr val="dk1">
                    <a:lumMod val="0"/>
                    <a:lumOff val="0"/>
                  </a:schemeClr>
                </a:solidFill>
                <a:miter lim="800000"/>
                <a:headEnd/>
                <a:tailEnd/>
              </a14:hiddenLine>
            </a:ext>
            <a:ext uri="{AF507438-7753-43E0-B8FC-AC1667EBCBE1}">
              <a14:hiddenEffects xmlns:a14="http://schemas.microsoft.com/office/drawing/2010/main">
                <a:effectLst/>
              </a14:hiddenEffects>
            </a:ext>
          </a:extLst>
        </p:spPr>
        <p:txBody>
          <a:bodyPr rot="0" vert="horz" wrap="square" lIns="36576" tIns="36576" rIns="36576" bIns="36576" anchor="t" anchorCtr="0" upright="1">
            <a:noAutofit/>
          </a:bodyPr>
          <a:lstStyle/>
          <a:p>
            <a:pPr>
              <a:spcAft>
                <a:spcPts val="0"/>
              </a:spcAft>
            </a:pPr>
            <a:r>
              <a:rPr lang="en-GB" sz="1000">
                <a:effectLst/>
                <a:latin typeface="Arial" panose="020B0604020202020204" pitchFamily="34" charset="0"/>
                <a:ea typeface="Times New Roman" panose="02020603050405020304" pitchFamily="18" charset="0"/>
                <a:cs typeface="Times New Roman" panose="02020603050405020304" pitchFamily="18" charset="0"/>
              </a:rPr>
              <a:t>No Deep End GP Practices in this area</a:t>
            </a:r>
          </a:p>
        </p:txBody>
      </p:sp>
      <p:sp>
        <p:nvSpPr>
          <p:cNvPr id="6" name="Rectangle 5"/>
          <p:cNvSpPr>
            <a:spLocks noChangeArrowheads="1"/>
          </p:cNvSpPr>
          <p:nvPr/>
        </p:nvSpPr>
        <p:spPr bwMode="auto">
          <a:xfrm>
            <a:off x="7749859" y="6365734"/>
            <a:ext cx="588645" cy="163195"/>
          </a:xfrm>
          <a:prstGeom prst="rect">
            <a:avLst/>
          </a:prstGeom>
          <a:solidFill>
            <a:srgbClr val="C0C0C0"/>
          </a:solidFill>
          <a:ln w="9525">
            <a:solidFill>
              <a:schemeClr val="dk1">
                <a:lumMod val="0"/>
                <a:lumOff val="0"/>
              </a:schemeClr>
            </a:solidFill>
            <a:miter lim="800000"/>
            <a:headEnd/>
            <a:tailEnd/>
          </a:ln>
          <a:effectLst/>
          <a:extLst>
            <a:ext uri="{AF507438-7753-43E0-B8FC-AC1667EBCBE1}">
              <a14:hiddenEffects xmlns:a14="http://schemas.microsoft.com/office/drawing/2010/main">
                <a:effectLst>
                  <a:outerShdw dist="35921" dir="2700000" algn="ctr" rotWithShape="0">
                    <a:schemeClr val="dk1">
                      <a:lumMod val="0"/>
                      <a:lumOff val="0"/>
                    </a:schemeClr>
                  </a:outerShdw>
                </a:effectLst>
              </a14:hiddenEffects>
            </a:ext>
          </a:extLst>
        </p:spPr>
        <p:txBody>
          <a:bodyPr rot="0" vert="horz" wrap="square" lIns="36576" tIns="36576" rIns="36576" bIns="36576" anchor="t" anchorCtr="0" upright="1">
            <a:noAutofit/>
          </a:bodyPr>
          <a:lstStyle/>
          <a:p>
            <a:endParaRPr lang="en-GB"/>
          </a:p>
        </p:txBody>
      </p:sp>
      <p:sp>
        <p:nvSpPr>
          <p:cNvPr id="7" name="Rectangle 6"/>
          <p:cNvSpPr>
            <a:spLocks noChangeArrowheads="1"/>
          </p:cNvSpPr>
          <p:nvPr/>
        </p:nvSpPr>
        <p:spPr bwMode="auto">
          <a:xfrm>
            <a:off x="5486719" y="6373354"/>
            <a:ext cx="588645" cy="163195"/>
          </a:xfrm>
          <a:prstGeom prst="rect">
            <a:avLst/>
          </a:prstGeom>
          <a:solidFill>
            <a:srgbClr val="5B9BD5"/>
          </a:solidFill>
          <a:ln w="9525">
            <a:solidFill>
              <a:schemeClr val="dk1">
                <a:lumMod val="0"/>
                <a:lumOff val="0"/>
              </a:schemeClr>
            </a:solidFill>
            <a:miter lim="800000"/>
            <a:headEnd/>
            <a:tailEnd/>
          </a:ln>
          <a:effectLst/>
          <a:extLst>
            <a:ext uri="{AF507438-7753-43E0-B8FC-AC1667EBCBE1}">
              <a14:hiddenEffects xmlns:a14="http://schemas.microsoft.com/office/drawing/2010/main">
                <a:effectLst>
                  <a:outerShdw dist="35921" dir="2700000" algn="ctr" rotWithShape="0">
                    <a:schemeClr val="dk1">
                      <a:lumMod val="0"/>
                      <a:lumOff val="0"/>
                    </a:schemeClr>
                  </a:outerShdw>
                </a:effectLst>
              </a14:hiddenEffects>
            </a:ext>
          </a:extLst>
        </p:spPr>
        <p:txBody>
          <a:bodyPr rot="0" vert="horz" wrap="square" lIns="36576" tIns="36576" rIns="36576" bIns="36576" anchor="t" anchorCtr="0" upright="1">
            <a:noAutofit/>
          </a:bodyPr>
          <a:lstStyle/>
          <a:p>
            <a:endParaRPr lang="en-GB"/>
          </a:p>
        </p:txBody>
      </p:sp>
      <p:sp>
        <p:nvSpPr>
          <p:cNvPr id="8" name="Text Box 1"/>
          <p:cNvSpPr txBox="1">
            <a:spLocks noChangeArrowheads="1"/>
          </p:cNvSpPr>
          <p:nvPr/>
        </p:nvSpPr>
        <p:spPr bwMode="auto">
          <a:xfrm>
            <a:off x="6102034" y="6342874"/>
            <a:ext cx="1638935" cy="184150"/>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solidFill>
                  <a:schemeClr val="dk1">
                    <a:lumMod val="0"/>
                    <a:lumOff val="0"/>
                  </a:schemeClr>
                </a:solidFill>
                <a:miter lim="800000"/>
                <a:headEnd/>
                <a:tailEnd/>
              </a14:hiddenLine>
            </a:ext>
            <a:ext uri="{AF507438-7753-43E0-B8FC-AC1667EBCBE1}">
              <a14:hiddenEffects xmlns:a14="http://schemas.microsoft.com/office/drawing/2010/main">
                <a:effectLst/>
              </a14:hiddenEffects>
            </a:ext>
          </a:extLst>
        </p:spPr>
        <p:txBody>
          <a:bodyPr rot="0" vert="horz" wrap="square" lIns="36576" tIns="36576" rIns="36576" bIns="36576" anchor="t" anchorCtr="0" upright="1">
            <a:noAutofit/>
          </a:bodyPr>
          <a:lstStyle/>
          <a:p>
            <a:pPr>
              <a:spcAft>
                <a:spcPts val="0"/>
              </a:spcAft>
            </a:pPr>
            <a:r>
              <a:rPr lang="en-GB" sz="1000">
                <a:effectLst/>
                <a:latin typeface="Arial" panose="020B0604020202020204" pitchFamily="34" charset="0"/>
                <a:ea typeface="Times New Roman" panose="02020603050405020304" pitchFamily="18" charset="0"/>
                <a:cs typeface="Times New Roman" panose="02020603050405020304" pitchFamily="18" charset="0"/>
              </a:rPr>
              <a:t>Pathfinder aligns to thematic area</a:t>
            </a:r>
          </a:p>
        </p:txBody>
      </p:sp>
    </p:spTree>
    <p:extLst>
      <p:ext uri="{BB962C8B-B14F-4D97-AF65-F5344CB8AC3E}">
        <p14:creationId xmlns:p14="http://schemas.microsoft.com/office/powerpoint/2010/main" val="5454901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6943" y="224953"/>
            <a:ext cx="8596668" cy="661542"/>
          </a:xfrm>
        </p:spPr>
        <p:txBody>
          <a:bodyPr/>
          <a:lstStyle/>
          <a:p>
            <a:r>
              <a:rPr lang="en-GB" b="1" dirty="0">
                <a:solidFill>
                  <a:schemeClr val="tx1">
                    <a:lumMod val="50000"/>
                    <a:lumOff val="50000"/>
                  </a:schemeClr>
                </a:solidFill>
              </a:rPr>
              <a:t>GIRFE TIMELINE</a:t>
            </a:r>
          </a:p>
        </p:txBody>
      </p:sp>
      <p:sp>
        <p:nvSpPr>
          <p:cNvPr id="11" name="Content Placeholder 10">
            <a:extLst>
              <a:ext uri="{FF2B5EF4-FFF2-40B4-BE49-F238E27FC236}">
                <a16:creationId xmlns:a16="http://schemas.microsoft.com/office/drawing/2014/main" id="{1FCE5D59-9AE7-C23D-37BE-8BA3AC587874}"/>
              </a:ext>
            </a:extLst>
          </p:cNvPr>
          <p:cNvSpPr>
            <a:spLocks noGrp="1"/>
          </p:cNvSpPr>
          <p:nvPr>
            <p:ph idx="1"/>
          </p:nvPr>
        </p:nvSpPr>
        <p:spPr>
          <a:xfrm>
            <a:off x="727421" y="1272623"/>
            <a:ext cx="8520468" cy="3899823"/>
          </a:xfrm>
        </p:spPr>
        <p:txBody>
          <a:bodyPr vert="horz" lIns="91440" tIns="45720" rIns="91440" bIns="45720" rtlCol="0" anchor="t">
            <a:noAutofit/>
          </a:bodyPr>
          <a:lstStyle/>
          <a:p>
            <a:r>
              <a:rPr lang="en-GB" sz="2000" b="1" dirty="0">
                <a:latin typeface="Arial"/>
                <a:cs typeface="Arial"/>
              </a:rPr>
              <a:t>Phase One: Dec 2022 to June 2023 </a:t>
            </a:r>
            <a:endParaRPr lang="en-US"/>
          </a:p>
          <a:p>
            <a:pPr indent="0">
              <a:buNone/>
            </a:pPr>
            <a:r>
              <a:rPr lang="en-GB" sz="2000" dirty="0">
                <a:latin typeface="Arial"/>
                <a:cs typeface="Arial"/>
              </a:rPr>
              <a:t>Embedding Co-Design and getting pathfinders ready to start to implement.</a:t>
            </a:r>
            <a:endParaRPr lang="en-GB"/>
          </a:p>
          <a:p>
            <a:r>
              <a:rPr lang="en-GB" sz="2000" b="1" dirty="0">
                <a:effectLst/>
                <a:latin typeface="Arial"/>
                <a:ea typeface="Calibri" panose="020F0502020204030204" pitchFamily="34" charset="0"/>
                <a:cs typeface="Arial"/>
              </a:rPr>
              <a:t>Phase </a:t>
            </a:r>
            <a:r>
              <a:rPr lang="en-GB" sz="2000" b="1" dirty="0">
                <a:latin typeface="Arial"/>
                <a:ea typeface="Calibri" panose="020F0502020204030204" pitchFamily="34" charset="0"/>
                <a:cs typeface="Arial"/>
              </a:rPr>
              <a:t>Two: Summer</a:t>
            </a:r>
            <a:r>
              <a:rPr lang="en-GB" sz="2000" b="1" dirty="0">
                <a:effectLst/>
                <a:latin typeface="Arial"/>
                <a:ea typeface="Calibri" panose="020F0502020204030204" pitchFamily="34" charset="0"/>
                <a:cs typeface="Arial"/>
              </a:rPr>
              <a:t> / Autumn 2023 </a:t>
            </a:r>
            <a:endParaRPr lang="en-GB" sz="2000" dirty="0">
              <a:latin typeface="Arial" panose="020B0604020202020204" pitchFamily="34" charset="0"/>
              <a:ea typeface="Calibri" panose="020F0502020204030204" pitchFamily="34" charset="0"/>
              <a:cs typeface="Arial"/>
            </a:endParaRPr>
          </a:p>
          <a:p>
            <a:pPr indent="0">
              <a:buNone/>
            </a:pPr>
            <a:r>
              <a:rPr lang="en-GB" sz="2000" dirty="0">
                <a:latin typeface="Arial"/>
                <a:ea typeface="Calibri" panose="020F0502020204030204" pitchFamily="34" charset="0"/>
                <a:cs typeface="Arial"/>
              </a:rPr>
              <a:t>Start sense-making process </a:t>
            </a:r>
            <a:r>
              <a:rPr lang="en-GB" sz="2000" dirty="0">
                <a:effectLst/>
                <a:latin typeface="Arial"/>
                <a:ea typeface="Calibri" panose="020F0502020204030204" pitchFamily="34" charset="0"/>
                <a:cs typeface="Arial"/>
              </a:rPr>
              <a:t>and continue to support Pathfinders in local implementation</a:t>
            </a:r>
            <a:r>
              <a:rPr lang="en-GB" sz="2000" dirty="0">
                <a:latin typeface="Arial"/>
                <a:ea typeface="Calibri" panose="020F0502020204030204" pitchFamily="34" charset="0"/>
                <a:cs typeface="Arial"/>
              </a:rPr>
              <a:t>.  Explore partner model with interested areas.</a:t>
            </a:r>
            <a:endParaRPr lang="en-GB" sz="2000">
              <a:effectLst/>
              <a:latin typeface="Arial" panose="020B0604020202020204" pitchFamily="34" charset="0"/>
              <a:ea typeface="Calibri" panose="020F0502020204030204" pitchFamily="34" charset="0"/>
              <a:cs typeface="Arial"/>
            </a:endParaRPr>
          </a:p>
          <a:p>
            <a:r>
              <a:rPr lang="en-GB" sz="2000" b="1" dirty="0">
                <a:latin typeface="Arial"/>
                <a:ea typeface="Calibri" panose="020F0502020204030204" pitchFamily="34" charset="0"/>
                <a:cs typeface="Arial"/>
              </a:rPr>
              <a:t>P</a:t>
            </a:r>
            <a:r>
              <a:rPr lang="en-GB" sz="2000" b="1" dirty="0">
                <a:effectLst/>
                <a:latin typeface="Arial"/>
                <a:ea typeface="Calibri" panose="020F0502020204030204" pitchFamily="34" charset="0"/>
                <a:cs typeface="Arial"/>
              </a:rPr>
              <a:t>hase 3</a:t>
            </a:r>
            <a:r>
              <a:rPr lang="en-GB" sz="2000" b="1" dirty="0">
                <a:latin typeface="Arial"/>
                <a:ea typeface="Calibri" panose="020F0502020204030204" pitchFamily="34" charset="0"/>
                <a:cs typeface="Arial"/>
              </a:rPr>
              <a:t>: To be confirmed following phase 2 completion</a:t>
            </a:r>
            <a:endParaRPr lang="en-GB" sz="2000" dirty="0">
              <a:latin typeface="Calibri"/>
              <a:ea typeface="Calibri" panose="020F0502020204030204" pitchFamily="34" charset="0"/>
              <a:cs typeface="Calibri"/>
            </a:endParaRPr>
          </a:p>
          <a:p>
            <a:pPr indent="0">
              <a:buNone/>
            </a:pPr>
            <a:r>
              <a:rPr lang="en-GB" sz="2000" dirty="0">
                <a:effectLst/>
                <a:latin typeface="Arial"/>
                <a:ea typeface="Calibri" panose="020F0502020204030204" pitchFamily="34" charset="0"/>
                <a:cs typeface="Arial"/>
              </a:rPr>
              <a:t>National Toolkit and timeframes for National implementation finalised</a:t>
            </a:r>
            <a:r>
              <a:rPr lang="en-GB" sz="2000" dirty="0">
                <a:latin typeface="Arial"/>
                <a:ea typeface="Calibri" panose="020F0502020204030204" pitchFamily="34" charset="0"/>
                <a:cs typeface="Arial"/>
              </a:rPr>
              <a:t>.  </a:t>
            </a:r>
            <a:r>
              <a:rPr lang="en-GB" sz="2000" dirty="0">
                <a:effectLst/>
                <a:latin typeface="Arial"/>
                <a:ea typeface="Calibri" panose="020F0502020204030204" pitchFamily="34" charset="0"/>
                <a:cs typeface="Arial"/>
              </a:rPr>
              <a:t>The National Toolkit will continue to be tested and developed, as well as the wider National Policy. This will be an iterative process, with tools likely to be developed on differing timescales (more complex or innovative tools may need longer timeframes).</a:t>
            </a:r>
            <a:r>
              <a:rPr lang="en-GB" sz="2000" dirty="0">
                <a:latin typeface="Arial"/>
                <a:ea typeface="Calibri" panose="020F0502020204030204" pitchFamily="34" charset="0"/>
                <a:cs typeface="Arial"/>
              </a:rPr>
              <a:t> </a:t>
            </a:r>
            <a:endParaRPr lang="en-GB" sz="2000">
              <a:effectLst/>
              <a:latin typeface="Calibri"/>
              <a:ea typeface="Calibri" panose="020F0502020204030204" pitchFamily="34" charset="0"/>
              <a:cs typeface="Calibri"/>
            </a:endParaRPr>
          </a:p>
        </p:txBody>
      </p:sp>
    </p:spTree>
    <p:extLst>
      <p:ext uri="{BB962C8B-B14F-4D97-AF65-F5344CB8AC3E}">
        <p14:creationId xmlns:p14="http://schemas.microsoft.com/office/powerpoint/2010/main" val="39705338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5814" y="205841"/>
            <a:ext cx="8596668" cy="618733"/>
          </a:xfrm>
        </p:spPr>
        <p:txBody>
          <a:bodyPr>
            <a:normAutofit fontScale="90000"/>
          </a:bodyPr>
          <a:lstStyle/>
          <a:p>
            <a:r>
              <a:rPr lang="en-GB" dirty="0">
                <a:solidFill>
                  <a:schemeClr val="tx1">
                    <a:lumMod val="50000"/>
                    <a:lumOff val="50000"/>
                  </a:schemeClr>
                </a:solidFill>
              </a:rPr>
              <a:t>GIRFE CONTACT DETAILS</a:t>
            </a:r>
            <a:endParaRPr lang="en-US" dirty="0">
              <a:solidFill>
                <a:schemeClr val="tx1">
                  <a:lumMod val="50000"/>
                  <a:lumOff val="50000"/>
                </a:schemeClr>
              </a:solidFill>
            </a:endParaRPr>
          </a:p>
        </p:txBody>
      </p:sp>
      <p:sp>
        <p:nvSpPr>
          <p:cNvPr id="3" name="Content Placeholder 2"/>
          <p:cNvSpPr>
            <a:spLocks noGrp="1"/>
          </p:cNvSpPr>
          <p:nvPr>
            <p:ph idx="1"/>
          </p:nvPr>
        </p:nvSpPr>
        <p:spPr>
          <a:xfrm>
            <a:off x="411917" y="818405"/>
            <a:ext cx="10588075" cy="5592618"/>
          </a:xfrm>
        </p:spPr>
        <p:txBody>
          <a:bodyPr vert="horz" lIns="91440" tIns="45720" rIns="91440" bIns="45720" rtlCol="0" anchor="t">
            <a:normAutofit fontScale="85000" lnSpcReduction="20000"/>
          </a:bodyPr>
          <a:lstStyle/>
          <a:p>
            <a:pPr marL="0" indent="0">
              <a:buNone/>
            </a:pPr>
            <a:r>
              <a:rPr lang="en-GB" b="1" dirty="0">
                <a:latin typeface="Arial"/>
                <a:ea typeface="Times New Roman" panose="02020603050405020304" pitchFamily="18" charset="0"/>
                <a:cs typeface="Arial"/>
              </a:rPr>
              <a:t>Mailbox: </a:t>
            </a:r>
            <a:r>
              <a:rPr lang="en-GB" dirty="0">
                <a:latin typeface="Arial"/>
                <a:ea typeface="Times New Roman" panose="02020603050405020304" pitchFamily="18" charset="0"/>
                <a:cs typeface="Arial"/>
                <a:hlinkClick r:id="rId2"/>
              </a:rPr>
              <a:t>GIRFE@gov.scot</a:t>
            </a:r>
            <a:r>
              <a:rPr lang="en-GB" dirty="0">
                <a:latin typeface="Arial"/>
                <a:ea typeface="Times New Roman" panose="02020603050405020304" pitchFamily="18" charset="0"/>
                <a:cs typeface="Arial"/>
              </a:rPr>
              <a:t> </a:t>
            </a:r>
          </a:p>
          <a:p>
            <a:pPr marL="0" indent="0">
              <a:buNone/>
            </a:pPr>
            <a:r>
              <a:rPr lang="en-GB" b="1" dirty="0">
                <a:latin typeface="Arial"/>
                <a:ea typeface="Times New Roman" panose="02020603050405020304" pitchFamily="18" charset="0"/>
                <a:cs typeface="Arial"/>
              </a:rPr>
              <a:t>Katie Morris</a:t>
            </a:r>
          </a:p>
          <a:p>
            <a:pPr marL="0" indent="0">
              <a:buNone/>
            </a:pPr>
            <a:r>
              <a:rPr lang="en-GB" dirty="0">
                <a:latin typeface="Arial"/>
                <a:ea typeface="Times New Roman" panose="02020603050405020304" pitchFamily="18" charset="0"/>
                <a:cs typeface="Arial"/>
              </a:rPr>
              <a:t>Getting it Right for Everyone Lead 			</a:t>
            </a:r>
          </a:p>
          <a:p>
            <a:pPr marL="0" indent="0">
              <a:buNone/>
            </a:pPr>
            <a:r>
              <a:rPr lang="en-GB" dirty="0">
                <a:latin typeface="Arial"/>
                <a:ea typeface="Times New Roman" panose="02020603050405020304" pitchFamily="18" charset="0"/>
                <a:cs typeface="Arial"/>
                <a:hlinkClick r:id="rId3"/>
              </a:rPr>
              <a:t>Katie.morris@gov.scot</a:t>
            </a:r>
            <a:r>
              <a:rPr lang="en-GB" dirty="0">
                <a:latin typeface="Arial"/>
                <a:ea typeface="Times New Roman" panose="02020603050405020304" pitchFamily="18" charset="0"/>
                <a:cs typeface="Arial"/>
              </a:rPr>
              <a:t> </a:t>
            </a:r>
          </a:p>
          <a:p>
            <a:pPr marL="0" indent="0">
              <a:buNone/>
            </a:pPr>
            <a:r>
              <a:rPr lang="en-GB" b="1" dirty="0">
                <a:latin typeface="Arial"/>
                <a:cs typeface="Arial"/>
              </a:rPr>
              <a:t>Grant Laidlaw</a:t>
            </a:r>
          </a:p>
          <a:p>
            <a:pPr marL="0" indent="0">
              <a:buNone/>
            </a:pPr>
            <a:r>
              <a:rPr lang="en-GB" dirty="0">
                <a:latin typeface="Arial"/>
                <a:cs typeface="Arial"/>
              </a:rPr>
              <a:t>Strategic Policy Manager, Getting it Right for Everyone</a:t>
            </a:r>
          </a:p>
          <a:p>
            <a:pPr marL="0" indent="0">
              <a:buNone/>
            </a:pPr>
            <a:r>
              <a:rPr lang="en-GB" dirty="0">
                <a:latin typeface="Arial"/>
                <a:cs typeface="Arial"/>
                <a:hlinkClick r:id="rId4"/>
              </a:rPr>
              <a:t>Grant.Laidlaw@gov.scot</a:t>
            </a:r>
            <a:r>
              <a:rPr lang="en-GB" dirty="0">
                <a:latin typeface="Arial"/>
                <a:cs typeface="Arial"/>
              </a:rPr>
              <a:t> </a:t>
            </a:r>
          </a:p>
          <a:p>
            <a:pPr marL="0" indent="0">
              <a:buNone/>
            </a:pPr>
            <a:r>
              <a:rPr lang="en-GB" b="1" dirty="0">
                <a:latin typeface="Arial"/>
                <a:cs typeface="Arial"/>
              </a:rPr>
              <a:t>Hazel Parkinson</a:t>
            </a:r>
          </a:p>
          <a:p>
            <a:pPr marL="0" indent="0">
              <a:buNone/>
            </a:pPr>
            <a:r>
              <a:rPr lang="en-GB" dirty="0">
                <a:latin typeface="Arial"/>
                <a:cs typeface="Arial"/>
              </a:rPr>
              <a:t>Strategic Policy Manager, Getting it Right for Everyone</a:t>
            </a:r>
          </a:p>
          <a:p>
            <a:pPr marL="0" indent="0">
              <a:buNone/>
            </a:pPr>
            <a:r>
              <a:rPr lang="en-GB" dirty="0">
                <a:latin typeface="Arial"/>
                <a:cs typeface="Arial"/>
                <a:hlinkClick r:id="rId5"/>
              </a:rPr>
              <a:t>hazel.parkinson@gov.scot</a:t>
            </a:r>
            <a:r>
              <a:rPr lang="en-GB" dirty="0">
                <a:latin typeface="Arial"/>
                <a:cs typeface="Arial"/>
              </a:rPr>
              <a:t> </a:t>
            </a:r>
          </a:p>
          <a:p>
            <a:pPr marL="0" indent="0">
              <a:buNone/>
            </a:pPr>
            <a:endParaRPr lang="en-GB" dirty="0">
              <a:latin typeface="Arial"/>
              <a:cs typeface="Arial"/>
            </a:endParaRPr>
          </a:p>
          <a:p>
            <a:pPr marL="0" indent="0">
              <a:buNone/>
            </a:pPr>
            <a:endParaRPr lang="en-GB" dirty="0">
              <a:latin typeface="Arial" panose="020B0604020202020204" pitchFamily="34" charset="0"/>
              <a:cs typeface="Arial" panose="020B0604020202020204" pitchFamily="34" charset="0"/>
            </a:endParaRPr>
          </a:p>
          <a:p>
            <a:pPr marL="0" indent="0">
              <a:buNone/>
            </a:pPr>
            <a:r>
              <a:rPr lang="en-GB" dirty="0">
                <a:latin typeface="Arial"/>
                <a:cs typeface="Arial"/>
              </a:rPr>
              <a:t>Professional Leads:</a:t>
            </a:r>
            <a:endParaRPr lang="en-GB" dirty="0">
              <a:latin typeface="Arial" panose="020B0604020202020204" pitchFamily="34" charset="0"/>
              <a:cs typeface="Arial" panose="020B0604020202020204" pitchFamily="34" charset="0"/>
            </a:endParaRPr>
          </a:p>
          <a:p>
            <a:pPr>
              <a:buNone/>
            </a:pPr>
            <a:r>
              <a:rPr lang="en-GB" dirty="0">
                <a:ea typeface="+mn-lt"/>
                <a:cs typeface="+mn-lt"/>
              </a:rPr>
              <a:t>Joanna MacDonald, Deputy Chief Social Work Advisor             </a:t>
            </a:r>
            <a:r>
              <a:rPr lang="en-GB" dirty="0">
                <a:ea typeface="+mn-lt"/>
                <a:cs typeface="+mn-lt"/>
                <a:hlinkClick r:id="rId6"/>
              </a:rPr>
              <a:t>Joanna.macdonald@gov.scot</a:t>
            </a:r>
            <a:r>
              <a:rPr lang="en-GB" dirty="0">
                <a:ea typeface="+mn-lt"/>
                <a:cs typeface="+mn-lt"/>
              </a:rPr>
              <a:t> </a:t>
            </a:r>
          </a:p>
          <a:p>
            <a:pPr>
              <a:buNone/>
            </a:pPr>
            <a:r>
              <a:rPr lang="en-GB" dirty="0">
                <a:ea typeface="+mn-lt"/>
                <a:cs typeface="+mn-lt"/>
              </a:rPr>
              <a:t>Graham Ellis, Deputy Chief Medical Officer                            </a:t>
            </a:r>
            <a:r>
              <a:rPr lang="en-GB" dirty="0">
                <a:ea typeface="+mn-lt"/>
                <a:cs typeface="+mn-lt"/>
                <a:hlinkClick r:id="rId7"/>
              </a:rPr>
              <a:t>Graham.ellis@gov.scot</a:t>
            </a:r>
            <a:r>
              <a:rPr lang="en-GB" dirty="0">
                <a:ea typeface="+mn-lt"/>
                <a:cs typeface="+mn-lt"/>
              </a:rPr>
              <a:t> </a:t>
            </a:r>
            <a:endParaRPr lang="en-GB" dirty="0"/>
          </a:p>
          <a:p>
            <a:pPr>
              <a:buNone/>
            </a:pPr>
            <a:r>
              <a:rPr lang="en-GB" dirty="0">
                <a:ea typeface="+mn-lt"/>
                <a:cs typeface="+mn-lt"/>
              </a:rPr>
              <a:t>Carolyn McDonald, Chief Allied Health Professions Officer      </a:t>
            </a:r>
            <a:r>
              <a:rPr lang="en-GB" dirty="0">
                <a:ea typeface="+mn-lt"/>
                <a:cs typeface="+mn-lt"/>
                <a:hlinkClick r:id="rId8"/>
              </a:rPr>
              <a:t>Carolyn.mcdonald@gov.scot</a:t>
            </a:r>
            <a:r>
              <a:rPr lang="en-GB" dirty="0">
                <a:ea typeface="+mn-lt"/>
                <a:cs typeface="+mn-lt"/>
              </a:rPr>
              <a:t> </a:t>
            </a:r>
            <a:endParaRPr lang="en-GB" dirty="0"/>
          </a:p>
          <a:p>
            <a:pPr>
              <a:buNone/>
            </a:pPr>
            <a:r>
              <a:rPr lang="en-GB" dirty="0">
                <a:ea typeface="+mn-lt"/>
                <a:cs typeface="+mn-lt"/>
              </a:rPr>
              <a:t>Anne Armstrong, Deputy Chief Nursing Officer                       </a:t>
            </a:r>
            <a:r>
              <a:rPr lang="en-GB" dirty="0">
                <a:ea typeface="+mn-lt"/>
                <a:cs typeface="+mn-lt"/>
                <a:hlinkClick r:id="rId9"/>
              </a:rPr>
              <a:t>Anne.armstrong2@gov.scot</a:t>
            </a:r>
            <a:r>
              <a:rPr lang="en-GB" dirty="0">
                <a:ea typeface="+mn-lt"/>
                <a:cs typeface="+mn-lt"/>
              </a:rPr>
              <a:t> </a:t>
            </a:r>
            <a:endParaRPr lang="en-GB" dirty="0"/>
          </a:p>
          <a:p>
            <a:pPr marL="0" indent="0">
              <a:buNone/>
            </a:pPr>
            <a:r>
              <a:rPr lang="en-GB" dirty="0">
                <a:ea typeface="+mn-lt"/>
                <a:cs typeface="+mn-lt"/>
              </a:rPr>
              <a:t>  </a:t>
            </a:r>
            <a:endParaRPr lang="en-GB" dirty="0"/>
          </a:p>
        </p:txBody>
      </p:sp>
    </p:spTree>
    <p:extLst>
      <p:ext uri="{BB962C8B-B14F-4D97-AF65-F5344CB8AC3E}">
        <p14:creationId xmlns:p14="http://schemas.microsoft.com/office/powerpoint/2010/main" val="3810190515"/>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C5EE8F49A5E464FBE32CC863FA77D72" ma:contentTypeVersion="2" ma:contentTypeDescription="Create a new document." ma:contentTypeScope="" ma:versionID="4ce997e23f76061c2304730d7e0cfc76">
  <xsd:schema xmlns:xsd="http://www.w3.org/2001/XMLSchema" xmlns:xs="http://www.w3.org/2001/XMLSchema" xmlns:p="http://schemas.microsoft.com/office/2006/metadata/properties" xmlns:ns2="68720644-d544-4511-80e1-5105d0ee8c1b" targetNamespace="http://schemas.microsoft.com/office/2006/metadata/properties" ma:root="true" ma:fieldsID="57567b6e688aac04ee29f5bbaf8ddc9a" ns2:_="">
    <xsd:import namespace="68720644-d544-4511-80e1-5105d0ee8c1b"/>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8720644-d544-4511-80e1-5105d0ee8c1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ACE064E-E047-4564-99E3-49B04FE19B7A}">
  <ds:schemaRefs>
    <ds:schemaRef ds:uri="68720644-d544-4511-80e1-5105d0ee8c1b"/>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DC2C2B2B-AD2F-48D6-9E50-73E0AA5E7ED4}">
  <ds:schemaRefs>
    <ds:schemaRef ds:uri="http://schemas.openxmlformats.org/package/2006/metadata/core-properties"/>
    <ds:schemaRef ds:uri="http://purl.org/dc/terms/"/>
    <ds:schemaRef ds:uri="http://schemas.microsoft.com/office/infopath/2007/PartnerControls"/>
    <ds:schemaRef ds:uri="http://purl.org/dc/dcmitype/"/>
    <ds:schemaRef ds:uri="http://schemas.microsoft.com/office/2006/metadata/properties"/>
    <ds:schemaRef ds:uri="http://purl.org/dc/elements/1.1/"/>
    <ds:schemaRef ds:uri="http://schemas.microsoft.com/office/2006/documentManagement/types"/>
    <ds:schemaRef ds:uri="68720644-d544-4511-80e1-5105d0ee8c1b"/>
    <ds:schemaRef ds:uri="http://www.w3.org/XML/1998/namespace"/>
  </ds:schemaRefs>
</ds:datastoreItem>
</file>

<file path=customXml/itemProps3.xml><?xml version="1.0" encoding="utf-8"?>
<ds:datastoreItem xmlns:ds="http://schemas.openxmlformats.org/officeDocument/2006/customXml" ds:itemID="{06481D69-0836-4765-AB1F-6BBAC68E6F7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Facet</Template>
  <TotalTime>799</TotalTime>
  <Words>1012</Words>
  <Application>Microsoft Office PowerPoint</Application>
  <PresentationFormat>Widescreen</PresentationFormat>
  <Paragraphs>155</Paragraphs>
  <Slides>8</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8</vt:i4>
      </vt:variant>
    </vt:vector>
  </HeadingPairs>
  <TitlesOfParts>
    <vt:vector size="15" baseType="lpstr">
      <vt:lpstr>Arial</vt:lpstr>
      <vt:lpstr>Calibri</vt:lpstr>
      <vt:lpstr>Calibri Light</vt:lpstr>
      <vt:lpstr>Trebuchet MS</vt:lpstr>
      <vt:lpstr>Wingdings 3</vt:lpstr>
      <vt:lpstr>Facet</vt:lpstr>
      <vt:lpstr>Office Theme</vt:lpstr>
      <vt:lpstr>PowerPoint Presentation</vt:lpstr>
      <vt:lpstr>WHAT IS GIRFE?</vt:lpstr>
      <vt:lpstr>PowerPoint Presentation</vt:lpstr>
      <vt:lpstr>PowerPoint Presentation</vt:lpstr>
      <vt:lpstr>GIRFE PRINCIPLES</vt:lpstr>
      <vt:lpstr>GIRFE PATHFINDERS</vt:lpstr>
      <vt:lpstr>GIRFE TIMELINE</vt:lpstr>
      <vt:lpstr>GIRFE CONTACT DETAILS</vt:lpstr>
    </vt:vector>
  </TitlesOfParts>
  <Company>Scottish Government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Laidlaw G (Grant)</dc:creator>
  <cp:lastModifiedBy>Elizabeth Sanchez-Vivar</cp:lastModifiedBy>
  <cp:revision>91</cp:revision>
  <dcterms:created xsi:type="dcterms:W3CDTF">2022-07-20T11:51:52Z</dcterms:created>
  <dcterms:modified xsi:type="dcterms:W3CDTF">2023-03-20T15:00:55Z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0x0101002C5EE8F49A5E464FBE32CC863FA77D72</vt:lpwstr>
  </property>
</Properties>
</file>